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3483">
          <p15:clr>
            <a:srgbClr val="A4A3A4"/>
          </p15:clr>
        </p15:guide>
        <p15:guide id="2" pos="95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418EFF"/>
    <a:srgbClr val="44A6FF"/>
    <a:srgbClr val="93B9FF"/>
    <a:srgbClr val="FD6800"/>
    <a:srgbClr val="FFAB7B"/>
    <a:srgbClr val="FF8F36"/>
    <a:srgbClr val="FFC2C2"/>
    <a:srgbClr val="FFD8DC"/>
    <a:srgbClr val="FFA283"/>
    <a:srgbClr val="FF67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8595" autoAdjust="0"/>
    <p:restoredTop sz="90993" autoAdjust="0"/>
  </p:normalViewPr>
  <p:slideViewPr>
    <p:cSldViewPr>
      <p:cViewPr>
        <p:scale>
          <a:sx n="55" d="100"/>
          <a:sy n="55" d="100"/>
        </p:scale>
        <p:origin x="-2232" y="6976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20" Type="http://schemas.openxmlformats.org/officeDocument/2006/relationships/image" Target="../media/image19.emf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emf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hevron 146"/>
          <p:cNvSpPr/>
          <p:nvPr/>
        </p:nvSpPr>
        <p:spPr bwMode="auto">
          <a:xfrm>
            <a:off x="22770454" y="26226417"/>
            <a:ext cx="3240360" cy="936104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  <a:tileRect/>
          </a:gradFill>
          <a:ln w="9525" cap="flat" cmpd="sng" algn="ctr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nesC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 TOOLCHAIN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5650774" y="26091113"/>
            <a:ext cx="163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MicaZ</a:t>
            </a:r>
            <a:endParaRPr lang="en-US" sz="44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20" name="Chevron 19"/>
          <p:cNvSpPr/>
          <p:nvPr/>
        </p:nvSpPr>
        <p:spPr bwMode="auto">
          <a:xfrm>
            <a:off x="16001702" y="26154409"/>
            <a:ext cx="3240360" cy="936104"/>
          </a:xfrm>
          <a:prstGeom prst="chevron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  <a:tileRect/>
          </a:gradFill>
          <a:ln w="9525" cap="flat" cmpd="sng" algn="ctr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</a:gsLst>
              <a:lin ang="108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rPr>
              <a:t>TRANSLATOR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27538114" y="25947097"/>
            <a:ext cx="9929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3B9FF"/>
                </a:solidFill>
                <a:latin typeface="+mj-lt"/>
              </a:rPr>
              <a:t>EPIC</a:t>
            </a:r>
            <a:endParaRPr lang="en-US" sz="3200" dirty="0">
              <a:solidFill>
                <a:srgbClr val="93B9FF"/>
              </a:solidFill>
              <a:latin typeface="+mj-lt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6010814" y="26739185"/>
            <a:ext cx="1301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418EFF"/>
                </a:solidFill>
                <a:latin typeface="+mj-lt"/>
              </a:rPr>
              <a:t>Imote2</a:t>
            </a:r>
            <a:endParaRPr lang="en-US" sz="2800" dirty="0">
              <a:solidFill>
                <a:srgbClr val="418EFF"/>
              </a:solidFill>
              <a:latin typeface="+mj-lt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8154522" y="26235129"/>
            <a:ext cx="7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err="1" smtClean="0">
                <a:solidFill>
                  <a:srgbClr val="3366FF"/>
                </a:solidFill>
                <a:latin typeface="+mj-lt"/>
              </a:rPr>
              <a:t>Mulle</a:t>
            </a:r>
            <a:endParaRPr lang="en-US" sz="1800" dirty="0">
              <a:solidFill>
                <a:srgbClr val="3366FF"/>
              </a:solidFill>
              <a:latin typeface="+mj-lt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6226838" y="26595169"/>
            <a:ext cx="193895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3B9FF"/>
                </a:solidFill>
                <a:latin typeface="+mj-lt"/>
              </a:rPr>
              <a:t>NXTMOTE</a:t>
            </a:r>
            <a:endParaRPr lang="en-US" sz="3200" dirty="0">
              <a:solidFill>
                <a:srgbClr val="93B9FF"/>
              </a:solidFill>
              <a:latin typeface="+mj-lt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8099046" y="26523161"/>
            <a:ext cx="932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IRIS</a:t>
            </a:r>
            <a:endParaRPr lang="en-US" sz="36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6514870" y="26019105"/>
            <a:ext cx="13352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TelosB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+mj-lt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7341168" y="26247323"/>
            <a:ext cx="2198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Shimmer</a:t>
            </a:r>
            <a:endParaRPr lang="en-US" sz="40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9503616" y="26049302"/>
            <a:ext cx="143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D6800"/>
                </a:solidFill>
                <a:latin typeface="+mj-lt"/>
              </a:rPr>
              <a:t>components</a:t>
            </a:r>
            <a:endParaRPr lang="en-US" sz="1800" dirty="0">
              <a:solidFill>
                <a:srgbClr val="FD6800"/>
              </a:solidFill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8701379" y="26462186"/>
            <a:ext cx="1656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AB7B"/>
                </a:solidFill>
                <a:latin typeface="+mj-lt"/>
              </a:rPr>
              <a:t>i</a:t>
            </a:r>
            <a:r>
              <a:rPr lang="en-US" sz="2800" dirty="0" smtClean="0">
                <a:solidFill>
                  <a:srgbClr val="FFAB7B"/>
                </a:solidFill>
                <a:latin typeface="+mj-lt"/>
              </a:rPr>
              <a:t>nterface</a:t>
            </a:r>
            <a:endParaRPr lang="en-US" sz="2800" dirty="0">
              <a:solidFill>
                <a:srgbClr val="FFAB7B"/>
              </a:solidFill>
              <a:latin typeface="+mj-lt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1243203" y="25977294"/>
            <a:ext cx="1922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8F36"/>
                </a:solidFill>
                <a:latin typeface="+mj-lt"/>
              </a:rPr>
              <a:t>provides</a:t>
            </a:r>
            <a:endParaRPr lang="en-US" sz="3600" dirty="0">
              <a:solidFill>
                <a:srgbClr val="FF8F36"/>
              </a:solidFill>
              <a:latin typeface="+mj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9009228" y="26494124"/>
            <a:ext cx="1501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FFC2C2"/>
                </a:solidFill>
                <a:latin typeface="+mj-lt"/>
              </a:rPr>
              <a:t>uses</a:t>
            </a:r>
            <a:endParaRPr lang="en-US" sz="5400" dirty="0">
              <a:solidFill>
                <a:srgbClr val="FFC2C2"/>
              </a:solidFill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0466198" y="25498786"/>
            <a:ext cx="1423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D8DC"/>
                </a:solidFill>
                <a:latin typeface="+mj-lt"/>
              </a:rPr>
              <a:t>call</a:t>
            </a:r>
            <a:endParaRPr lang="en-US" sz="6000" dirty="0">
              <a:solidFill>
                <a:srgbClr val="FFD8DC"/>
              </a:solidFill>
              <a:latin typeface="+mj-lt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20750799" y="26553358"/>
            <a:ext cx="2179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A283"/>
                </a:solidFill>
                <a:latin typeface="+mj-lt"/>
              </a:rPr>
              <a:t>command</a:t>
            </a:r>
            <a:endParaRPr lang="en-US" sz="3600" dirty="0">
              <a:solidFill>
                <a:srgbClr val="FFA283"/>
              </a:solidFill>
              <a:latin typeface="+mj-lt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9493467" y="26193318"/>
            <a:ext cx="1251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724"/>
                </a:solidFill>
                <a:latin typeface="+mj-lt"/>
              </a:rPr>
              <a:t>module</a:t>
            </a:r>
            <a:endParaRPr lang="en-US" b="1" dirty="0">
              <a:solidFill>
                <a:srgbClr val="FF6724"/>
              </a:solidFill>
              <a:latin typeface="+mj-lt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9674110" y="26154409"/>
            <a:ext cx="38533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C8C4"/>
                </a:solidFill>
                <a:latin typeface="+mj-lt"/>
              </a:rPr>
              <a:t>configuration</a:t>
            </a:r>
            <a:endParaRPr lang="en-US" sz="4800" dirty="0">
              <a:solidFill>
                <a:srgbClr val="FFC8C4"/>
              </a:solidFill>
              <a:latin typeface="+mj-lt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4365887" y="26685760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rgbClr val="E5D4FF"/>
                </a:solidFill>
                <a:latin typeface="+mj-lt"/>
              </a:rPr>
              <a:t>i</a:t>
            </a:r>
            <a:r>
              <a:rPr lang="en-US" sz="4800" dirty="0" smtClean="0">
                <a:solidFill>
                  <a:srgbClr val="E5D4FF"/>
                </a:solidFill>
                <a:latin typeface="+mj-lt"/>
              </a:rPr>
              <a:t>s default</a:t>
            </a:r>
            <a:endParaRPr lang="en-US" sz="4800" dirty="0">
              <a:solidFill>
                <a:srgbClr val="E5D4FF"/>
              </a:solidFill>
              <a:latin typeface="+mj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2761342" y="25965680"/>
            <a:ext cx="2012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rgbClr val="DFCCFF"/>
                </a:solidFill>
                <a:latin typeface="+mj-lt"/>
              </a:rPr>
              <a:t>i</a:t>
            </a:r>
            <a:r>
              <a:rPr lang="en-US" sz="4400" dirty="0" smtClean="0">
                <a:solidFill>
                  <a:srgbClr val="DFCCFF"/>
                </a:solidFill>
                <a:latin typeface="+mj-lt"/>
              </a:rPr>
              <a:t>s error</a:t>
            </a:r>
            <a:endParaRPr lang="en-US" sz="4400" dirty="0">
              <a:solidFill>
                <a:srgbClr val="DFCCFF"/>
              </a:solidFill>
              <a:latin typeface="+mj-lt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3553430" y="25821664"/>
            <a:ext cx="15852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AA75FF"/>
                </a:solidFill>
                <a:latin typeface="+mj-lt"/>
              </a:rPr>
              <a:t>triggers</a:t>
            </a:r>
            <a:endParaRPr lang="en-US" sz="3200" dirty="0">
              <a:solidFill>
                <a:srgbClr val="AA75FF"/>
              </a:solidFill>
              <a:latin typeface="+mj-lt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5497646" y="26685760"/>
            <a:ext cx="1636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AA75FF"/>
                </a:solidFill>
                <a:latin typeface="+mj-lt"/>
              </a:rPr>
              <a:t>transitions</a:t>
            </a:r>
            <a:endParaRPr lang="en-US" dirty="0">
              <a:solidFill>
                <a:srgbClr val="AA75FF"/>
              </a:solidFill>
              <a:latin typeface="+mj-lt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2930093" y="26298425"/>
            <a:ext cx="15594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AD7FFF"/>
                </a:solidFill>
                <a:latin typeface="+mj-lt"/>
              </a:rPr>
              <a:t>layered</a:t>
            </a:r>
            <a:endParaRPr lang="en-US" sz="3200" dirty="0">
              <a:solidFill>
                <a:srgbClr val="AD7FFF"/>
              </a:solidFill>
              <a:latin typeface="+mj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2545318" y="26677048"/>
            <a:ext cx="27492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CABAFF"/>
                </a:solidFill>
                <a:latin typeface="+mj-lt"/>
              </a:rPr>
              <a:t>c</a:t>
            </a:r>
            <a:r>
              <a:rPr lang="en-US" sz="3200" dirty="0" smtClean="0">
                <a:solidFill>
                  <a:srgbClr val="CABAFF"/>
                </a:solidFill>
                <a:latin typeface="+mj-lt"/>
              </a:rPr>
              <a:t>ontext group</a:t>
            </a:r>
            <a:endParaRPr lang="en-US" sz="3200" dirty="0">
              <a:solidFill>
                <a:srgbClr val="CABAFF"/>
              </a:solidFill>
              <a:latin typeface="+mj-lt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4129494" y="26181704"/>
            <a:ext cx="22493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D6C7FF"/>
                </a:solidFill>
                <a:latin typeface="+mj-lt"/>
              </a:rPr>
              <a:t>activate</a:t>
            </a:r>
            <a:endParaRPr lang="en-US" sz="4400" dirty="0">
              <a:solidFill>
                <a:srgbClr val="D6C7FF"/>
              </a:solidFill>
              <a:latin typeface="+mj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60742" y="37881439"/>
            <a:ext cx="565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4701"/>
                </a:solidFill>
                <a:latin typeface="+mj-lt"/>
              </a:rPr>
              <a:t>p</a:t>
            </a:r>
            <a:r>
              <a:rPr lang="en-US" sz="3600" dirty="0" smtClean="0">
                <a:solidFill>
                  <a:srgbClr val="FF4701"/>
                </a:solidFill>
                <a:latin typeface="+mj-lt"/>
              </a:rPr>
              <a:t>rogramming environment</a:t>
            </a:r>
            <a:endParaRPr lang="en-US" sz="3600" dirty="0">
              <a:solidFill>
                <a:srgbClr val="FF4701"/>
              </a:solidFill>
              <a:latin typeface="+mj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944918" y="38539964"/>
            <a:ext cx="4491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672B"/>
                </a:solidFill>
                <a:latin typeface="+mj-lt"/>
              </a:rPr>
              <a:t>f</a:t>
            </a:r>
            <a:r>
              <a:rPr lang="en-US" sz="4000" dirty="0" smtClean="0">
                <a:solidFill>
                  <a:srgbClr val="FF672B"/>
                </a:solidFill>
                <a:latin typeface="+mj-lt"/>
              </a:rPr>
              <a:t>ormal verification</a:t>
            </a:r>
            <a:endParaRPr lang="en-US" sz="4000" dirty="0">
              <a:solidFill>
                <a:srgbClr val="FF672B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496646" y="39039193"/>
            <a:ext cx="64589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7155"/>
                </a:solidFill>
                <a:latin typeface="+mj-lt"/>
              </a:rPr>
              <a:t>a</a:t>
            </a:r>
            <a:r>
              <a:rPr lang="en-US" sz="4400" dirty="0" smtClean="0">
                <a:solidFill>
                  <a:srgbClr val="FF7155"/>
                </a:solidFill>
                <a:latin typeface="+mj-lt"/>
              </a:rPr>
              <a:t>rcheological excavation</a:t>
            </a:r>
            <a:endParaRPr lang="en-US" sz="4400" dirty="0">
              <a:solidFill>
                <a:srgbClr val="FF7155"/>
              </a:solidFill>
              <a:latin typeface="+mj-lt"/>
            </a:endParaRPr>
          </a:p>
        </p:txBody>
      </p:sp>
      <p:sp>
        <p:nvSpPr>
          <p:cNvPr id="104" name="Down Arrow 21"/>
          <p:cNvSpPr/>
          <p:nvPr/>
        </p:nvSpPr>
        <p:spPr bwMode="auto">
          <a:xfrm>
            <a:off x="39404302" y="35947497"/>
            <a:ext cx="14689632" cy="1080120"/>
          </a:xfrm>
          <a:custGeom>
            <a:avLst/>
            <a:gdLst>
              <a:gd name="connsiteX0" fmla="*/ 0 w 2304256"/>
              <a:gd name="connsiteY0" fmla="*/ 5760640 h 5760640"/>
              <a:gd name="connsiteX1" fmla="*/ 0 w 2304256"/>
              <a:gd name="connsiteY1" fmla="*/ 5760640 h 5760640"/>
              <a:gd name="connsiteX2" fmla="*/ 0 w 2304256"/>
              <a:gd name="connsiteY2" fmla="*/ 0 h 5760640"/>
              <a:gd name="connsiteX3" fmla="*/ 2304256 w 2304256"/>
              <a:gd name="connsiteY3" fmla="*/ 0 h 5760640"/>
              <a:gd name="connsiteX4" fmla="*/ 2304256 w 2304256"/>
              <a:gd name="connsiteY4" fmla="*/ 5760640 h 5760640"/>
              <a:gd name="connsiteX5" fmla="*/ 2304256 w 2304256"/>
              <a:gd name="connsiteY5" fmla="*/ 5760640 h 5760640"/>
              <a:gd name="connsiteX6" fmla="*/ 1152128 w 2304256"/>
              <a:gd name="connsiteY6" fmla="*/ 5760640 h 5760640"/>
              <a:gd name="connsiteX7" fmla="*/ 0 w 2304256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54"/>
              <a:gd name="connsiteX1" fmla="*/ 0 w 7260423"/>
              <a:gd name="connsiteY1" fmla="*/ 5760640 h 5760654"/>
              <a:gd name="connsiteX2" fmla="*/ 0 w 7260423"/>
              <a:gd name="connsiteY2" fmla="*/ 0 h 5760654"/>
              <a:gd name="connsiteX3" fmla="*/ 7260423 w 7260423"/>
              <a:gd name="connsiteY3" fmla="*/ 0 h 5760654"/>
              <a:gd name="connsiteX4" fmla="*/ 2304256 w 7260423"/>
              <a:gd name="connsiteY4" fmla="*/ 5760640 h 5760654"/>
              <a:gd name="connsiteX5" fmla="*/ 2304256 w 7260423"/>
              <a:gd name="connsiteY5" fmla="*/ 5760640 h 5760654"/>
              <a:gd name="connsiteX6" fmla="*/ 1152128 w 7260423"/>
              <a:gd name="connsiteY6" fmla="*/ 5760640 h 5760654"/>
              <a:gd name="connsiteX7" fmla="*/ 0 w 72604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390900 w 10905323"/>
              <a:gd name="connsiteY0" fmla="*/ 53669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390900 w 10905323"/>
              <a:gd name="connsiteY7" fmla="*/ 5366940 h 5760654"/>
              <a:gd name="connsiteX0" fmla="*/ 3390900 w 10905323"/>
              <a:gd name="connsiteY0" fmla="*/ 5366940 h 5940871"/>
              <a:gd name="connsiteX1" fmla="*/ 3644900 w 10905323"/>
              <a:gd name="connsiteY1" fmla="*/ 5760640 h 5940871"/>
              <a:gd name="connsiteX2" fmla="*/ 0 w 10905323"/>
              <a:gd name="connsiteY2" fmla="*/ 12700 h 5940871"/>
              <a:gd name="connsiteX3" fmla="*/ 10905323 w 10905323"/>
              <a:gd name="connsiteY3" fmla="*/ 0 h 5940871"/>
              <a:gd name="connsiteX4" fmla="*/ 5949156 w 10905323"/>
              <a:gd name="connsiteY4" fmla="*/ 5760640 h 5940871"/>
              <a:gd name="connsiteX5" fmla="*/ 5949156 w 10905323"/>
              <a:gd name="connsiteY5" fmla="*/ 5760640 h 5940871"/>
              <a:gd name="connsiteX6" fmla="*/ 4797028 w 10905323"/>
              <a:gd name="connsiteY6" fmla="*/ 5760640 h 5940871"/>
              <a:gd name="connsiteX7" fmla="*/ 3390900 w 10905323"/>
              <a:gd name="connsiteY7" fmla="*/ 5366940 h 5940871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847828 w 10956123"/>
              <a:gd name="connsiteY0" fmla="*/ 5760640 h 5760654"/>
              <a:gd name="connsiteX1" fmla="*/ 3695700 w 10956123"/>
              <a:gd name="connsiteY1" fmla="*/ 5760640 h 5760654"/>
              <a:gd name="connsiteX2" fmla="*/ 0 w 10956123"/>
              <a:gd name="connsiteY2" fmla="*/ 25400 h 5760654"/>
              <a:gd name="connsiteX3" fmla="*/ 10956123 w 10956123"/>
              <a:gd name="connsiteY3" fmla="*/ 0 h 5760654"/>
              <a:gd name="connsiteX4" fmla="*/ 5999956 w 10956123"/>
              <a:gd name="connsiteY4" fmla="*/ 5760640 h 5760654"/>
              <a:gd name="connsiteX5" fmla="*/ 5999956 w 10956123"/>
              <a:gd name="connsiteY5" fmla="*/ 5760640 h 5760654"/>
              <a:gd name="connsiteX6" fmla="*/ 4847828 w 10956123"/>
              <a:gd name="connsiteY6" fmla="*/ 5760640 h 5760654"/>
              <a:gd name="connsiteX0" fmla="*/ 4847828 w 10956123"/>
              <a:gd name="connsiteY0" fmla="*/ 5786040 h 5786054"/>
              <a:gd name="connsiteX1" fmla="*/ 3695700 w 10956123"/>
              <a:gd name="connsiteY1" fmla="*/ 5786040 h 5786054"/>
              <a:gd name="connsiteX2" fmla="*/ 0 w 10956123"/>
              <a:gd name="connsiteY2" fmla="*/ 0 h 5786054"/>
              <a:gd name="connsiteX3" fmla="*/ 10956123 w 10956123"/>
              <a:gd name="connsiteY3" fmla="*/ 25400 h 5786054"/>
              <a:gd name="connsiteX4" fmla="*/ 5999956 w 10956123"/>
              <a:gd name="connsiteY4" fmla="*/ 5786040 h 5786054"/>
              <a:gd name="connsiteX5" fmla="*/ 5999956 w 10956123"/>
              <a:gd name="connsiteY5" fmla="*/ 5786040 h 5786054"/>
              <a:gd name="connsiteX6" fmla="*/ 4847828 w 10956123"/>
              <a:gd name="connsiteY6" fmla="*/ 5786040 h 5786054"/>
              <a:gd name="connsiteX0" fmla="*/ 5089128 w 11197423"/>
              <a:gd name="connsiteY0" fmla="*/ 5836840 h 5836854"/>
              <a:gd name="connsiteX1" fmla="*/ 3937000 w 11197423"/>
              <a:gd name="connsiteY1" fmla="*/ 5836840 h 5836854"/>
              <a:gd name="connsiteX2" fmla="*/ 0 w 11197423"/>
              <a:gd name="connsiteY2" fmla="*/ 0 h 5836854"/>
              <a:gd name="connsiteX3" fmla="*/ 11197423 w 11197423"/>
              <a:gd name="connsiteY3" fmla="*/ 76200 h 5836854"/>
              <a:gd name="connsiteX4" fmla="*/ 6241256 w 11197423"/>
              <a:gd name="connsiteY4" fmla="*/ 5836840 h 5836854"/>
              <a:gd name="connsiteX5" fmla="*/ 6241256 w 11197423"/>
              <a:gd name="connsiteY5" fmla="*/ 5836840 h 5836854"/>
              <a:gd name="connsiteX6" fmla="*/ 5089128 w 11197423"/>
              <a:gd name="connsiteY6" fmla="*/ 5836840 h 5836854"/>
              <a:gd name="connsiteX0" fmla="*/ 5165328 w 11273623"/>
              <a:gd name="connsiteY0" fmla="*/ 5862240 h 5862254"/>
              <a:gd name="connsiteX1" fmla="*/ 4013200 w 11273623"/>
              <a:gd name="connsiteY1" fmla="*/ 5862240 h 5862254"/>
              <a:gd name="connsiteX2" fmla="*/ 0 w 11273623"/>
              <a:gd name="connsiteY2" fmla="*/ 0 h 5862254"/>
              <a:gd name="connsiteX3" fmla="*/ 11273623 w 11273623"/>
              <a:gd name="connsiteY3" fmla="*/ 101600 h 5862254"/>
              <a:gd name="connsiteX4" fmla="*/ 6317456 w 11273623"/>
              <a:gd name="connsiteY4" fmla="*/ 5862240 h 5862254"/>
              <a:gd name="connsiteX5" fmla="*/ 6317456 w 11273623"/>
              <a:gd name="connsiteY5" fmla="*/ 5862240 h 5862254"/>
              <a:gd name="connsiteX6" fmla="*/ 5165328 w 11273623"/>
              <a:gd name="connsiteY6" fmla="*/ 5862240 h 5862254"/>
              <a:gd name="connsiteX0" fmla="*/ 5178028 w 11286323"/>
              <a:gd name="connsiteY0" fmla="*/ 5824140 h 5824154"/>
              <a:gd name="connsiteX1" fmla="*/ 4025900 w 11286323"/>
              <a:gd name="connsiteY1" fmla="*/ 5824140 h 5824154"/>
              <a:gd name="connsiteX2" fmla="*/ 0 w 11286323"/>
              <a:gd name="connsiteY2" fmla="*/ 0 h 5824154"/>
              <a:gd name="connsiteX3" fmla="*/ 11286323 w 11286323"/>
              <a:gd name="connsiteY3" fmla="*/ 63500 h 5824154"/>
              <a:gd name="connsiteX4" fmla="*/ 6330156 w 11286323"/>
              <a:gd name="connsiteY4" fmla="*/ 5824140 h 5824154"/>
              <a:gd name="connsiteX5" fmla="*/ 6330156 w 11286323"/>
              <a:gd name="connsiteY5" fmla="*/ 5824140 h 5824154"/>
              <a:gd name="connsiteX6" fmla="*/ 5178028 w 11286323"/>
              <a:gd name="connsiteY6" fmla="*/ 5824140 h 5824154"/>
              <a:gd name="connsiteX0" fmla="*/ 5178028 w 11286323"/>
              <a:gd name="connsiteY0" fmla="*/ 5786040 h 5786054"/>
              <a:gd name="connsiteX1" fmla="*/ 4025900 w 11286323"/>
              <a:gd name="connsiteY1" fmla="*/ 5786040 h 5786054"/>
              <a:gd name="connsiteX2" fmla="*/ 0 w 11286323"/>
              <a:gd name="connsiteY2" fmla="*/ 0 h 5786054"/>
              <a:gd name="connsiteX3" fmla="*/ 11286323 w 11286323"/>
              <a:gd name="connsiteY3" fmla="*/ 25400 h 5786054"/>
              <a:gd name="connsiteX4" fmla="*/ 6330156 w 11286323"/>
              <a:gd name="connsiteY4" fmla="*/ 5786040 h 5786054"/>
              <a:gd name="connsiteX5" fmla="*/ 6330156 w 11286323"/>
              <a:gd name="connsiteY5" fmla="*/ 5786040 h 5786054"/>
              <a:gd name="connsiteX6" fmla="*/ 5178028 w 11286323"/>
              <a:gd name="connsiteY6" fmla="*/ 5786040 h 5786054"/>
              <a:gd name="connsiteX0" fmla="*/ 5190728 w 11299023"/>
              <a:gd name="connsiteY0" fmla="*/ 5760640 h 5760654"/>
              <a:gd name="connsiteX1" fmla="*/ 4038600 w 11299023"/>
              <a:gd name="connsiteY1" fmla="*/ 5760640 h 5760654"/>
              <a:gd name="connsiteX2" fmla="*/ 0 w 11299023"/>
              <a:gd name="connsiteY2" fmla="*/ 12700 h 5760654"/>
              <a:gd name="connsiteX3" fmla="*/ 11299023 w 11299023"/>
              <a:gd name="connsiteY3" fmla="*/ 0 h 5760654"/>
              <a:gd name="connsiteX4" fmla="*/ 6342856 w 11299023"/>
              <a:gd name="connsiteY4" fmla="*/ 5760640 h 5760654"/>
              <a:gd name="connsiteX5" fmla="*/ 6342856 w 11299023"/>
              <a:gd name="connsiteY5" fmla="*/ 5760640 h 5760654"/>
              <a:gd name="connsiteX6" fmla="*/ 5190728 w 11299023"/>
              <a:gd name="connsiteY6" fmla="*/ 5760640 h 5760654"/>
              <a:gd name="connsiteX0" fmla="*/ 5482828 w 11591123"/>
              <a:gd name="connsiteY0" fmla="*/ 5760640 h 5760654"/>
              <a:gd name="connsiteX1" fmla="*/ 4330700 w 11591123"/>
              <a:gd name="connsiteY1" fmla="*/ 5760640 h 5760654"/>
              <a:gd name="connsiteX2" fmla="*/ 0 w 11591123"/>
              <a:gd name="connsiteY2" fmla="*/ 0 h 5760654"/>
              <a:gd name="connsiteX3" fmla="*/ 11591123 w 11591123"/>
              <a:gd name="connsiteY3" fmla="*/ 0 h 5760654"/>
              <a:gd name="connsiteX4" fmla="*/ 6634956 w 11591123"/>
              <a:gd name="connsiteY4" fmla="*/ 5760640 h 5760654"/>
              <a:gd name="connsiteX5" fmla="*/ 6634956 w 11591123"/>
              <a:gd name="connsiteY5" fmla="*/ 5760640 h 5760654"/>
              <a:gd name="connsiteX6" fmla="*/ 5482828 w 11591123"/>
              <a:gd name="connsiteY6" fmla="*/ 5760640 h 5760654"/>
              <a:gd name="connsiteX0" fmla="*/ 5800328 w 11908623"/>
              <a:gd name="connsiteY0" fmla="*/ 5760640 h 5760654"/>
              <a:gd name="connsiteX1" fmla="*/ 4648200 w 11908623"/>
              <a:gd name="connsiteY1" fmla="*/ 5760640 h 5760654"/>
              <a:gd name="connsiteX2" fmla="*/ 0 w 11908623"/>
              <a:gd name="connsiteY2" fmla="*/ 0 h 5760654"/>
              <a:gd name="connsiteX3" fmla="*/ 11908623 w 11908623"/>
              <a:gd name="connsiteY3" fmla="*/ 0 h 5760654"/>
              <a:gd name="connsiteX4" fmla="*/ 6952456 w 11908623"/>
              <a:gd name="connsiteY4" fmla="*/ 5760640 h 5760654"/>
              <a:gd name="connsiteX5" fmla="*/ 6952456 w 11908623"/>
              <a:gd name="connsiteY5" fmla="*/ 5760640 h 5760654"/>
              <a:gd name="connsiteX6" fmla="*/ 5800328 w 11908623"/>
              <a:gd name="connsiteY6" fmla="*/ 5760640 h 5760654"/>
              <a:gd name="connsiteX0" fmla="*/ 6295628 w 12403923"/>
              <a:gd name="connsiteY0" fmla="*/ 5760640 h 5760654"/>
              <a:gd name="connsiteX1" fmla="*/ 5143500 w 12403923"/>
              <a:gd name="connsiteY1" fmla="*/ 5760640 h 5760654"/>
              <a:gd name="connsiteX2" fmla="*/ 0 w 12403923"/>
              <a:gd name="connsiteY2" fmla="*/ 12700 h 5760654"/>
              <a:gd name="connsiteX3" fmla="*/ 12403923 w 12403923"/>
              <a:gd name="connsiteY3" fmla="*/ 0 h 5760654"/>
              <a:gd name="connsiteX4" fmla="*/ 7447756 w 12403923"/>
              <a:gd name="connsiteY4" fmla="*/ 5760640 h 5760654"/>
              <a:gd name="connsiteX5" fmla="*/ 7447756 w 12403923"/>
              <a:gd name="connsiteY5" fmla="*/ 5760640 h 5760654"/>
              <a:gd name="connsiteX6" fmla="*/ 6295628 w 124039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5727700 w 12226123"/>
              <a:gd name="connsiteY1" fmla="*/ 57479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98740"/>
              <a:gd name="connsiteX1" fmla="*/ 5727700 w 12226123"/>
              <a:gd name="connsiteY1" fmla="*/ 5747940 h 5798740"/>
              <a:gd name="connsiteX2" fmla="*/ 0 w 12226123"/>
              <a:gd name="connsiteY2" fmla="*/ 25400 h 5798740"/>
              <a:gd name="connsiteX3" fmla="*/ 12226123 w 12226123"/>
              <a:gd name="connsiteY3" fmla="*/ 0 h 5798740"/>
              <a:gd name="connsiteX4" fmla="*/ 7269956 w 12226123"/>
              <a:gd name="connsiteY4" fmla="*/ 5760640 h 5798740"/>
              <a:gd name="connsiteX5" fmla="*/ 6558756 w 12226123"/>
              <a:gd name="connsiteY5" fmla="*/ 5798740 h 5798740"/>
              <a:gd name="connsiteX6" fmla="*/ 6117828 w 12226123"/>
              <a:gd name="connsiteY6" fmla="*/ 5760640 h 5798740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558756 w 12226123"/>
              <a:gd name="connsiteY5" fmla="*/ 5798740 h 5811453"/>
              <a:gd name="connsiteX6" fmla="*/ 6117828 w 12226123"/>
              <a:gd name="connsiteY6" fmla="*/ 5760640 h 5811453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117828 w 12226123"/>
              <a:gd name="connsiteY5" fmla="*/ 5760640 h 5811453"/>
              <a:gd name="connsiteX0" fmla="*/ 6092428 w 12226123"/>
              <a:gd name="connsiteY0" fmla="*/ 57987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6092428 w 12226123"/>
              <a:gd name="connsiteY0" fmla="*/ 5798740 h 5811453"/>
              <a:gd name="connsiteX1" fmla="*/ 5829300 w 12226123"/>
              <a:gd name="connsiteY1" fmla="*/ 57860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2952050 w 9085745"/>
              <a:gd name="connsiteY0" fmla="*/ 5798740 h 5811453"/>
              <a:gd name="connsiteX1" fmla="*/ 2688922 w 9085745"/>
              <a:gd name="connsiteY1" fmla="*/ 5786040 h 5811453"/>
              <a:gd name="connsiteX2" fmla="*/ 0 w 9085745"/>
              <a:gd name="connsiteY2" fmla="*/ 2419978 h 5811453"/>
              <a:gd name="connsiteX3" fmla="*/ 9085745 w 9085745"/>
              <a:gd name="connsiteY3" fmla="*/ 0 h 5811453"/>
              <a:gd name="connsiteX4" fmla="*/ 3164378 w 9085745"/>
              <a:gd name="connsiteY4" fmla="*/ 5811440 h 5811453"/>
              <a:gd name="connsiteX5" fmla="*/ 2952050 w 9085745"/>
              <a:gd name="connsiteY5" fmla="*/ 5798740 h 5811453"/>
              <a:gd name="connsiteX0" fmla="*/ 2952050 w 6199368"/>
              <a:gd name="connsiteY0" fmla="*/ 3378762 h 3391539"/>
              <a:gd name="connsiteX1" fmla="*/ 2688922 w 6199368"/>
              <a:gd name="connsiteY1" fmla="*/ 3366062 h 3391539"/>
              <a:gd name="connsiteX2" fmla="*/ 0 w 6199368"/>
              <a:gd name="connsiteY2" fmla="*/ 0 h 3391539"/>
              <a:gd name="connsiteX3" fmla="*/ 6199368 w 6199368"/>
              <a:gd name="connsiteY3" fmla="*/ 2124 h 3391539"/>
              <a:gd name="connsiteX4" fmla="*/ 3164378 w 6199368"/>
              <a:gd name="connsiteY4" fmla="*/ 3391462 h 3391539"/>
              <a:gd name="connsiteX5" fmla="*/ 2952050 w 6199368"/>
              <a:gd name="connsiteY5" fmla="*/ 3378762 h 3391539"/>
              <a:gd name="connsiteX0" fmla="*/ 2952050 w 6199368"/>
              <a:gd name="connsiteY0" fmla="*/ 3378762 h 3391487"/>
              <a:gd name="connsiteX1" fmla="*/ 2688922 w 6199368"/>
              <a:gd name="connsiteY1" fmla="*/ 3366062 h 3391487"/>
              <a:gd name="connsiteX2" fmla="*/ 0 w 6199368"/>
              <a:gd name="connsiteY2" fmla="*/ 0 h 3391487"/>
              <a:gd name="connsiteX3" fmla="*/ 6199368 w 6199368"/>
              <a:gd name="connsiteY3" fmla="*/ 2124 h 3391487"/>
              <a:gd name="connsiteX4" fmla="*/ 3164378 w 6199368"/>
              <a:gd name="connsiteY4" fmla="*/ 3391462 h 3391487"/>
              <a:gd name="connsiteX5" fmla="*/ 2952050 w 6199368"/>
              <a:gd name="connsiteY5" fmla="*/ 3378762 h 3391487"/>
              <a:gd name="connsiteX0" fmla="*/ 2952050 w 6199368"/>
              <a:gd name="connsiteY0" fmla="*/ 3378762 h 3391486"/>
              <a:gd name="connsiteX1" fmla="*/ 2688922 w 6199368"/>
              <a:gd name="connsiteY1" fmla="*/ 3366062 h 3391486"/>
              <a:gd name="connsiteX2" fmla="*/ 0 w 6199368"/>
              <a:gd name="connsiteY2" fmla="*/ 0 h 3391486"/>
              <a:gd name="connsiteX3" fmla="*/ 6199368 w 6199368"/>
              <a:gd name="connsiteY3" fmla="*/ 2124 h 3391486"/>
              <a:gd name="connsiteX4" fmla="*/ 3164378 w 6199368"/>
              <a:gd name="connsiteY4" fmla="*/ 3391462 h 3391486"/>
              <a:gd name="connsiteX5" fmla="*/ 2952050 w 6199368"/>
              <a:gd name="connsiteY5" fmla="*/ 3378762 h 3391486"/>
              <a:gd name="connsiteX0" fmla="*/ 3714054 w 6961372"/>
              <a:gd name="connsiteY0" fmla="*/ 3929239 h 3941963"/>
              <a:gd name="connsiteX1" fmla="*/ 3450926 w 6961372"/>
              <a:gd name="connsiteY1" fmla="*/ 3916539 h 3941963"/>
              <a:gd name="connsiteX2" fmla="*/ 0 w 6961372"/>
              <a:gd name="connsiteY2" fmla="*/ 0 h 3941963"/>
              <a:gd name="connsiteX3" fmla="*/ 6961372 w 6961372"/>
              <a:gd name="connsiteY3" fmla="*/ 552601 h 3941963"/>
              <a:gd name="connsiteX4" fmla="*/ 3926382 w 6961372"/>
              <a:gd name="connsiteY4" fmla="*/ 3941939 h 3941963"/>
              <a:gd name="connsiteX5" fmla="*/ 3714054 w 6961372"/>
              <a:gd name="connsiteY5" fmla="*/ 3929239 h 3941963"/>
              <a:gd name="connsiteX0" fmla="*/ 3714054 w 7123009"/>
              <a:gd name="connsiteY0" fmla="*/ 3982163 h 3994881"/>
              <a:gd name="connsiteX1" fmla="*/ 3450926 w 7123009"/>
              <a:gd name="connsiteY1" fmla="*/ 3969463 h 3994881"/>
              <a:gd name="connsiteX2" fmla="*/ 0 w 7123009"/>
              <a:gd name="connsiteY2" fmla="*/ 52924 h 3994881"/>
              <a:gd name="connsiteX3" fmla="*/ 7123009 w 7123009"/>
              <a:gd name="connsiteY3" fmla="*/ 0 h 3994881"/>
              <a:gd name="connsiteX4" fmla="*/ 3926382 w 7123009"/>
              <a:gd name="connsiteY4" fmla="*/ 3994863 h 3994881"/>
              <a:gd name="connsiteX5" fmla="*/ 3714054 w 7123009"/>
              <a:gd name="connsiteY5" fmla="*/ 3982163 h 399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009" h="3994881">
                <a:moveTo>
                  <a:pt x="3714054" y="3982163"/>
                </a:moveTo>
                <a:lnTo>
                  <a:pt x="3450926" y="3969463"/>
                </a:lnTo>
                <a:cubicBezTo>
                  <a:pt x="3086859" y="3780683"/>
                  <a:pt x="3051841" y="1750577"/>
                  <a:pt x="0" y="52924"/>
                </a:cubicBezTo>
                <a:lnTo>
                  <a:pt x="7123009" y="0"/>
                </a:lnTo>
                <a:cubicBezTo>
                  <a:pt x="4077644" y="1751963"/>
                  <a:pt x="4306556" y="4002233"/>
                  <a:pt x="3926382" y="3994863"/>
                </a:cubicBezTo>
                <a:lnTo>
                  <a:pt x="3714054" y="398216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6317070" y="8152409"/>
            <a:ext cx="5459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FFBA8A"/>
                </a:solidFill>
                <a:latin typeface="+mj-lt"/>
              </a:rPr>
              <a:t>communication</a:t>
            </a:r>
            <a:endParaRPr lang="en-US" sz="6000" dirty="0">
              <a:solidFill>
                <a:srgbClr val="FFBA8A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2925726" y="10613455"/>
            <a:ext cx="418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89246"/>
                </a:solidFill>
                <a:latin typeface="+mj-lt"/>
              </a:rPr>
              <a:t>b</a:t>
            </a:r>
            <a:r>
              <a:rPr lang="en-US" sz="5400" dirty="0" smtClean="0">
                <a:solidFill>
                  <a:srgbClr val="F89246"/>
                </a:solidFill>
                <a:latin typeface="+mj-lt"/>
              </a:rPr>
              <a:t>attery level</a:t>
            </a:r>
            <a:endParaRPr lang="en-US" sz="5400" dirty="0">
              <a:solidFill>
                <a:srgbClr val="F89246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915305" y="10744697"/>
            <a:ext cx="3458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8801E"/>
                </a:solidFill>
                <a:latin typeface="+mj-lt"/>
              </a:rPr>
              <a:t>disease report</a:t>
            </a:r>
            <a:endParaRPr lang="en-US" sz="4000" dirty="0">
              <a:solidFill>
                <a:srgbClr val="F8801E"/>
              </a:solidFill>
              <a:latin typeface="+mj-lt"/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791" y="23060499"/>
            <a:ext cx="5400600" cy="2149493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90" y="25274112"/>
            <a:ext cx="5427603" cy="216024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-13089530" y="16014060"/>
            <a:ext cx="4691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45D0"/>
                </a:solidFill>
                <a:latin typeface="+mj-lt"/>
              </a:rPr>
              <a:t>w</a:t>
            </a:r>
            <a:r>
              <a:rPr lang="en-US" sz="4800" dirty="0" smtClean="0">
                <a:solidFill>
                  <a:srgbClr val="0045D0"/>
                </a:solidFill>
                <a:latin typeface="+mj-lt"/>
              </a:rPr>
              <a:t>ildlife tracking</a:t>
            </a:r>
            <a:endParaRPr lang="en-US" sz="4800" dirty="0">
              <a:solidFill>
                <a:srgbClr val="0045D0"/>
              </a:solidFill>
              <a:latin typeface="+mj-lt"/>
            </a:endParaRPr>
          </a:p>
        </p:txBody>
      </p:sp>
      <p:pic>
        <p:nvPicPr>
          <p:cNvPr id="55" name="Picture 54" descr="Untitled-s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69650" y="16300480"/>
            <a:ext cx="7632848" cy="3145603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9176258" y="32585768"/>
            <a:ext cx="29643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13"/>
                </a:solidFill>
                <a:latin typeface="+mj-lt"/>
              </a:rPr>
              <a:t>constraints</a:t>
            </a:r>
            <a:endParaRPr lang="en-US" sz="4400" dirty="0">
              <a:solidFill>
                <a:srgbClr val="FF0013"/>
              </a:solidFill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969768" y="30847703"/>
            <a:ext cx="5552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384B"/>
                </a:solidFill>
                <a:latin typeface="+mj-lt"/>
              </a:rPr>
              <a:t>l</a:t>
            </a:r>
            <a:r>
              <a:rPr lang="en-US" sz="5400" dirty="0" smtClean="0">
                <a:solidFill>
                  <a:srgbClr val="FF384B"/>
                </a:solidFill>
                <a:latin typeface="+mj-lt"/>
              </a:rPr>
              <a:t>imited resources</a:t>
            </a:r>
            <a:endParaRPr lang="en-US" sz="5400" dirty="0">
              <a:solidFill>
                <a:srgbClr val="FF384B"/>
              </a:solidFill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7764915" y="32662419"/>
            <a:ext cx="128726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868E"/>
                </a:solidFill>
                <a:latin typeface="+mj-lt"/>
              </a:rPr>
              <a:t>poor MCU performance</a:t>
            </a:r>
            <a:endParaRPr lang="en-US" sz="9600" dirty="0">
              <a:solidFill>
                <a:srgbClr val="FF868E"/>
              </a:solidFill>
              <a:latin typeface="+mj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4300846" y="32203081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1B24"/>
                </a:solidFill>
                <a:latin typeface="+mj-lt"/>
              </a:rPr>
              <a:t>battery</a:t>
            </a:r>
            <a:endParaRPr lang="en-US" sz="7200" dirty="0">
              <a:solidFill>
                <a:srgbClr val="FF1B24"/>
              </a:solidFill>
              <a:latin typeface="+mj-lt"/>
            </a:endParaRPr>
          </a:p>
        </p:txBody>
      </p:sp>
      <p:sp>
        <p:nvSpPr>
          <p:cNvPr id="74" name="Curved Down Arrow 73"/>
          <p:cNvSpPr/>
          <p:nvPr/>
        </p:nvSpPr>
        <p:spPr bwMode="auto">
          <a:xfrm rot="16200000" flipH="1" flipV="1">
            <a:off x="-19390164" y="39250886"/>
            <a:ext cx="2160240" cy="916280"/>
          </a:xfrm>
          <a:prstGeom prst="curvedDownArrow">
            <a:avLst>
              <a:gd name="adj1" fmla="val 72577"/>
              <a:gd name="adj2" fmla="val 92564"/>
              <a:gd name="adj3" fmla="val 25000"/>
            </a:avLst>
          </a:prstGeom>
          <a:solidFill>
            <a:srgbClr val="CC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37435" y="26586456"/>
            <a:ext cx="5236150" cy="9370551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0"/>
            <a:ext cx="30275213" cy="7432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1100" b="1" dirty="0">
                <a:solidFill>
                  <a:schemeClr val="tx2"/>
                </a:solidFill>
                <a:latin typeface="+mn-lt"/>
                <a:cs typeface="Trebuchet MS"/>
              </a:rPr>
              <a:t>Towards Self-adaptive </a:t>
            </a:r>
            <a:r>
              <a:rPr lang="en-US" sz="11100" b="1" dirty="0" smtClean="0">
                <a:solidFill>
                  <a:schemeClr val="tx2"/>
                </a:solidFill>
                <a:latin typeface="+mn-lt"/>
                <a:cs typeface="Trebuchet MS"/>
              </a:rPr>
              <a:t>Software for </a:t>
            </a:r>
            <a:r>
              <a:rPr lang="en-US" sz="11100" b="1" dirty="0">
                <a:solidFill>
                  <a:schemeClr val="tx2"/>
                </a:solidFill>
                <a:latin typeface="+mn-lt"/>
                <a:cs typeface="Trebuchet MS"/>
              </a:rPr>
              <a:t>Resource-constrained </a:t>
            </a:r>
            <a:r>
              <a:rPr lang="en-US" sz="11100" b="1" dirty="0" err="1" smtClean="0">
                <a:solidFill>
                  <a:schemeClr val="tx2"/>
                </a:solidFill>
                <a:latin typeface="+mn-lt"/>
                <a:cs typeface="Trebuchet MS"/>
              </a:rPr>
              <a:t>Cyberphysical</a:t>
            </a:r>
            <a:r>
              <a:rPr lang="en-US" sz="11100" b="1" dirty="0" smtClean="0">
                <a:solidFill>
                  <a:schemeClr val="tx2"/>
                </a:solidFill>
                <a:latin typeface="+mn-lt"/>
                <a:cs typeface="Trebuchet MS"/>
              </a:rPr>
              <a:t> Systems </a:t>
            </a:r>
            <a:endParaRPr lang="en-US" sz="11100" b="1" dirty="0">
              <a:solidFill>
                <a:schemeClr val="tx2"/>
              </a:solidFill>
              <a:latin typeface="+mn-lt"/>
              <a:cs typeface="Trebuchet MS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endParaRPr lang="en-US" sz="2000" dirty="0"/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Afanasov</a:t>
            </a:r>
            <a:r>
              <a:rPr lang="en-US" sz="3600" baseline="30000" dirty="0"/>
              <a:t>⋆</a:t>
            </a:r>
            <a:r>
              <a:rPr lang="en-US" sz="3600" dirty="0" smtClean="0"/>
              <a:t>, </a:t>
            </a:r>
            <a:r>
              <a:rPr lang="en-US" sz="3600" dirty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r>
              <a:rPr lang="en-US" sz="3600" baseline="30000" dirty="0"/>
              <a:t>⋆†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, Carlo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Ghezzi</a:t>
            </a:r>
            <a:r>
              <a:rPr lang="en-US" sz="3600" baseline="30000" dirty="0"/>
              <a:t>⋆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baseline="30000" dirty="0"/>
              <a:t>⋆</a:t>
            </a:r>
            <a:r>
              <a:rPr lang="en-US" sz="3600" dirty="0" err="1"/>
              <a:t>Politecnico</a:t>
            </a:r>
            <a:r>
              <a:rPr lang="en-US" sz="3600" dirty="0"/>
              <a:t> di Milano (Italy</a:t>
            </a:r>
            <a:r>
              <a:rPr lang="en-US" sz="3600" dirty="0" smtClean="0"/>
              <a:t>),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 </a:t>
            </a:r>
            <a:r>
              <a:rPr lang="en-US" sz="3600" baseline="30000" dirty="0" smtClean="0"/>
              <a:t>†</a:t>
            </a:r>
            <a:r>
              <a:rPr lang="en-US" sz="3600" dirty="0">
                <a:solidFill>
                  <a:schemeClr val="tx2"/>
                </a:solidFill>
                <a:latin typeface="Trebuchet MS" charset="0"/>
              </a:rPr>
              <a:t>Swedish Institute of Computer Science (SICS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)</a:t>
            </a:r>
            <a:endParaRPr lang="en-US" sz="3600" dirty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+mj-lt"/>
                <a:cs typeface="Courier New"/>
              </a:rPr>
              <a:t>afanasov@elet.polimi.it</a:t>
            </a:r>
            <a:endParaRPr lang="en-US" sz="3600" b="1" dirty="0">
              <a:solidFill>
                <a:schemeClr val="tx2"/>
              </a:solidFill>
              <a:latin typeface="+mj-lt"/>
              <a:cs typeface="Courier New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37820126" y="16649353"/>
            <a:ext cx="29116337" cy="856895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91990" y="13769033"/>
            <a:ext cx="29091232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Example: Wildlife </a:t>
            </a:r>
            <a:r>
              <a:rPr lang="en-US" sz="7200" b="1" i="1" dirty="0">
                <a:solidFill>
                  <a:schemeClr val="tx2"/>
                </a:solidFill>
                <a:latin typeface="Trebuchet MS" charset="0"/>
              </a:rPr>
              <a:t>T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racking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58487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IPSN14 – Berlin (Germany) </a:t>
            </a:r>
          </a:p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April 14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-17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82" y="41308691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398" y="41276089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663998" y="19961721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Context-Oriented </a:t>
            </a:r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(</a:t>
            </a:r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)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10" name="Rounded Rectangle 9"/>
          <p:cNvSpPr>
            <a:spLocks noChangeAspect="1"/>
          </p:cNvSpPr>
          <p:nvPr/>
        </p:nvSpPr>
        <p:spPr bwMode="auto">
          <a:xfrm rot="21420000">
            <a:off x="-23634100" y="31570117"/>
            <a:ext cx="3372045" cy="1640033"/>
          </a:xfrm>
          <a:prstGeom prst="roundRect">
            <a:avLst/>
          </a:prstGeom>
          <a:solidFill>
            <a:srgbClr val="CCCCFF"/>
          </a:solidFill>
          <a:ln w="127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ConesC</a:t>
            </a:r>
            <a:r>
              <a:rPr kumimoji="0" lang="en-US" sz="4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 binary</a:t>
            </a:r>
            <a:endParaRPr kumimoji="0" lang="en-US" sz="4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ounded Rectangle 27"/>
          <p:cNvSpPr>
            <a:spLocks noChangeAspect="1"/>
          </p:cNvSpPr>
          <p:nvPr/>
        </p:nvSpPr>
        <p:spPr bwMode="auto">
          <a:xfrm rot="21420000">
            <a:off x="-16142739" y="31048263"/>
            <a:ext cx="3663767" cy="1795030"/>
          </a:xfrm>
          <a:prstGeom prst="roundRect">
            <a:avLst/>
          </a:prstGeom>
          <a:solidFill>
            <a:srgbClr val="CCCCFF"/>
          </a:solidFill>
          <a:ln w="127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charset="-128"/>
                <a:cs typeface="ＭＳ Ｐゴシック" charset="-128"/>
              </a:rPr>
              <a:t>nesC</a:t>
            </a:r>
            <a:r>
              <a:rPr kumimoji="0" lang="en-US" sz="5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charset="-128"/>
                <a:cs typeface="ＭＳ Ｐゴシック" charset="-128"/>
              </a:rPr>
              <a:t>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charset="-128"/>
                <a:cs typeface="ＭＳ Ｐゴシック" charset="-128"/>
              </a:rPr>
              <a:t>binary</a:t>
            </a: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Isosceles Triangle 38"/>
          <p:cNvSpPr>
            <a:spLocks noChangeAspect="1"/>
          </p:cNvSpPr>
          <p:nvPr/>
        </p:nvSpPr>
        <p:spPr>
          <a:xfrm>
            <a:off x="-18922178" y="33715249"/>
            <a:ext cx="1937614" cy="1550090"/>
          </a:xfrm>
          <a:prstGeom prst="triangle">
            <a:avLst/>
          </a:prstGeom>
          <a:solidFill>
            <a:srgbClr val="FEFBCB"/>
          </a:solidFill>
          <a:ln>
            <a:solidFill>
              <a:schemeClr val="tx1"/>
            </a:solidFill>
          </a:ln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Rectangle 40"/>
          <p:cNvSpPr>
            <a:spLocks noChangeAspect="1"/>
          </p:cNvSpPr>
          <p:nvPr/>
        </p:nvSpPr>
        <p:spPr>
          <a:xfrm rot="21429888">
            <a:off x="-23810298" y="33042451"/>
            <a:ext cx="11625682" cy="628303"/>
          </a:xfrm>
          <a:prstGeom prst="rect">
            <a:avLst/>
          </a:prstGeom>
          <a:solidFill>
            <a:srgbClr val="FEFBCB"/>
          </a:solidFill>
          <a:ln>
            <a:solidFill>
              <a:schemeClr val="tx1"/>
            </a:solidFill>
          </a:ln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/>
          <p:cNvSpPr txBox="1">
            <a:spLocks noChangeAspect="1"/>
          </p:cNvSpPr>
          <p:nvPr/>
        </p:nvSpPr>
        <p:spPr>
          <a:xfrm rot="21420000">
            <a:off x="-19389226" y="31617021"/>
            <a:ext cx="2408450" cy="1477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i="1" dirty="0">
                <a:latin typeface="+mj-lt"/>
              </a:rPr>
              <a:t>o</a:t>
            </a:r>
            <a:r>
              <a:rPr lang="en-US" sz="3600" b="1" i="1" dirty="0" smtClean="0">
                <a:latin typeface="+mj-lt"/>
              </a:rPr>
              <a:t>nly 2%</a:t>
            </a:r>
          </a:p>
          <a:p>
            <a:pPr algn="ctr"/>
            <a:r>
              <a:rPr lang="en-US" sz="3600" b="1" i="1" dirty="0" smtClean="0">
                <a:latin typeface="+mj-lt"/>
              </a:rPr>
              <a:t>bigger</a:t>
            </a:r>
            <a:endParaRPr lang="en-US" sz="3600" b="1" i="1" dirty="0">
              <a:latin typeface="+mj-lt"/>
            </a:endParaRP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519982" y="6352209"/>
            <a:ext cx="29163240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Context-Oriented Programming for </a:t>
            </a:r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Cyberphysical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Systems (CPSs)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7995186" y="7792369"/>
            <a:ext cx="4348758" cy="6154041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  <a:round/>
          </a:ln>
        </p:spPr>
      </p:pic>
      <p:sp>
        <p:nvSpPr>
          <p:cNvPr id="61" name="TextBox 60"/>
          <p:cNvSpPr txBox="1">
            <a:spLocks noChangeAspect="1"/>
          </p:cNvSpPr>
          <p:nvPr/>
        </p:nvSpPr>
        <p:spPr>
          <a:xfrm rot="21420000">
            <a:off x="-24020628" y="32983847"/>
            <a:ext cx="118371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 smtClean="0">
                <a:latin typeface="+mj-lt"/>
              </a:rPr>
              <a:t>     7758 bytes               </a:t>
            </a:r>
            <a:r>
              <a:rPr lang="en-US" sz="4000" b="1" i="1" dirty="0" err="1" smtClean="0">
                <a:latin typeface="+mj-lt"/>
              </a:rPr>
              <a:t>vs</a:t>
            </a:r>
            <a:r>
              <a:rPr lang="en-US" sz="4000" b="1" i="1" dirty="0" smtClean="0">
                <a:latin typeface="+mj-lt"/>
              </a:rPr>
              <a:t>              7640 bytes</a:t>
            </a:r>
            <a:endParaRPr lang="en-US" sz="4000" b="1" i="1" dirty="0">
              <a:latin typeface="+mj-lt"/>
            </a:endParaRPr>
          </a:p>
        </p:txBody>
      </p:sp>
      <p:sp>
        <p:nvSpPr>
          <p:cNvPr id="64" name="Rectangle 7"/>
          <p:cNvSpPr>
            <a:spLocks noRot="1" noChangeArrowheads="1"/>
          </p:cNvSpPr>
          <p:nvPr/>
        </p:nvSpPr>
        <p:spPr bwMode="auto">
          <a:xfrm>
            <a:off x="-39948514" y="36811593"/>
            <a:ext cx="29091232" cy="43924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39372450" y="37171633"/>
            <a:ext cx="1188755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i="1" dirty="0" smtClean="0">
                <a:latin typeface="+mj-lt"/>
              </a:rPr>
              <a:t>Ongoing Work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i="1" dirty="0" smtClean="0">
                <a:latin typeface="+mj-lt"/>
              </a:rPr>
              <a:t>Implementation of the translator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i="1" dirty="0" smtClean="0">
                <a:latin typeface="+mj-lt"/>
              </a:rPr>
              <a:t>Evaluation on real applications</a:t>
            </a:r>
            <a:endParaRPr lang="en-US" sz="5400" b="1" i="1" dirty="0">
              <a:latin typeface="+mj-lt"/>
            </a:endParaRPr>
          </a:p>
        </p:txBody>
      </p:sp>
      <p:sp>
        <p:nvSpPr>
          <p:cNvPr id="70" name="Right Arrow 69"/>
          <p:cNvSpPr/>
          <p:nvPr/>
        </p:nvSpPr>
        <p:spPr bwMode="auto">
          <a:xfrm>
            <a:off x="-25258882" y="38323761"/>
            <a:ext cx="10801200" cy="1296144"/>
          </a:xfrm>
          <a:prstGeom prst="rightArrow">
            <a:avLst>
              <a:gd name="adj1" fmla="val 50000"/>
              <a:gd name="adj2" fmla="val 67153"/>
            </a:avLst>
          </a:prstGeom>
          <a:gradFill flip="none" rotWithShape="1">
            <a:gsLst>
              <a:gs pos="40000">
                <a:srgbClr val="CCCCFF"/>
              </a:gs>
              <a:gs pos="0">
                <a:srgbClr val="CCCCFF">
                  <a:alpha val="0"/>
                </a:srgbClr>
              </a:gs>
            </a:gsLst>
            <a:lin ang="0" scaled="1"/>
            <a:tileRect/>
          </a:gradFill>
          <a:ln w="25400" cap="flat" cmpd="sng" algn="ctr">
            <a:gradFill flip="none" rotWithShape="1">
              <a:gsLst>
                <a:gs pos="0">
                  <a:schemeClr val="tx1">
                    <a:alpha val="0"/>
                  </a:schemeClr>
                </a:gs>
                <a:gs pos="40000">
                  <a:schemeClr val="tx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Curved Down Arrow 74"/>
          <p:cNvSpPr/>
          <p:nvPr/>
        </p:nvSpPr>
        <p:spPr bwMode="auto">
          <a:xfrm rot="5400000" flipH="1" flipV="1">
            <a:off x="-20341292" y="39116917"/>
            <a:ext cx="2160240" cy="916280"/>
          </a:xfrm>
          <a:prstGeom prst="curvedDownArrow">
            <a:avLst>
              <a:gd name="adj1" fmla="val 72577"/>
              <a:gd name="adj2" fmla="val 92564"/>
              <a:gd name="adj3" fmla="val 25000"/>
            </a:avLst>
          </a:prstGeom>
          <a:solidFill>
            <a:srgbClr val="CC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49974" y="8080401"/>
            <a:ext cx="112332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CPSs need to be adaptable due to environmental dynamics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Context is a representation of the environment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Context-Oriented programming provides language abstractions for adaptation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Context-Oriented programming is using context as a building block</a:t>
            </a:r>
            <a:endParaRPr lang="en-US" sz="44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12070" y="15569233"/>
            <a:ext cx="1245738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Should send location data and</a:t>
            </a:r>
            <a:r>
              <a:rPr lang="ru-RU" sz="4400" dirty="0" smtClean="0">
                <a:latin typeface="+mj-lt"/>
              </a:rPr>
              <a:t> </a:t>
            </a:r>
            <a:r>
              <a:rPr lang="en-US" sz="4400" dirty="0" smtClean="0">
                <a:latin typeface="+mj-lt"/>
              </a:rPr>
              <a:t>health conditions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Should transmit data if the base</a:t>
            </a:r>
            <a:r>
              <a:rPr lang="ru-RU" sz="4400" dirty="0" smtClean="0">
                <a:latin typeface="+mj-lt"/>
              </a:rPr>
              <a:t>-</a:t>
            </a:r>
            <a:r>
              <a:rPr lang="en-US" sz="4400" dirty="0" smtClean="0">
                <a:latin typeface="+mj-lt"/>
              </a:rPr>
              <a:t>station is in the reach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+mj-lt"/>
              </a:rPr>
              <a:t>Should locally log data in infrastructure-less situations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3539802" y="27666577"/>
            <a:ext cx="3454023" cy="14218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33827834" y="26586457"/>
            <a:ext cx="847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latin typeface="+mj-lt"/>
              </a:rPr>
              <a:t>E</a:t>
            </a:r>
            <a:r>
              <a:rPr lang="en-US" sz="5400" b="1" i="1" dirty="0" smtClean="0">
                <a:latin typeface="+mj-lt"/>
              </a:rPr>
              <a:t>xample</a:t>
            </a:r>
            <a:endParaRPr lang="en-US" sz="5400" b="1" i="1" dirty="0"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-33899842" y="29538785"/>
            <a:ext cx="8473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latin typeface="+mj-lt"/>
              </a:rPr>
              <a:t>Mapping</a:t>
            </a:r>
            <a:endParaRPr lang="en-US" sz="5400" b="1" i="1" dirty="0">
              <a:latin typeface="+mj-lt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-28643258" y="28530673"/>
            <a:ext cx="2808312" cy="360040"/>
          </a:xfrm>
          <a:prstGeom prst="roundRect">
            <a:avLst/>
          </a:prstGeom>
          <a:solidFill>
            <a:srgbClr val="FFFAC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"/>
                <a:cs typeface="Courier"/>
              </a:rPr>
              <a:t>c</a:t>
            </a:r>
            <a:r>
              <a:rPr lang="en-US" sz="1600" dirty="0" smtClean="0">
                <a:latin typeface="Courier"/>
                <a:cs typeface="Courier"/>
              </a:rPr>
              <a:t>all </a:t>
            </a:r>
            <a:r>
              <a:rPr lang="en-US" sz="1600" dirty="0" err="1">
                <a:latin typeface="Courier"/>
                <a:cs typeface="Courier"/>
              </a:rPr>
              <a:t>I</a:t>
            </a:r>
            <a:r>
              <a:rPr lang="en-US" sz="1600" dirty="0" err="1" smtClean="0">
                <a:latin typeface="Courier"/>
                <a:cs typeface="Courier"/>
              </a:rPr>
              <a:t>ndoor</a:t>
            </a:r>
            <a:r>
              <a:rPr kumimoji="0" lang="en-US" sz="16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cs typeface="Courier"/>
              </a:rPr>
              <a:t>.report</a:t>
            </a:r>
            <a:r>
              <a:rPr kumimoji="0" lang="en-US" sz="16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cs typeface="Courier"/>
              </a:rPr>
              <a:t>()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51" name="Rounded Rectangle 50"/>
          <p:cNvSpPr/>
          <p:nvPr/>
        </p:nvSpPr>
        <p:spPr bwMode="auto">
          <a:xfrm>
            <a:off x="-28643258" y="28962721"/>
            <a:ext cx="2808312" cy="360040"/>
          </a:xfrm>
          <a:prstGeom prst="roundRect">
            <a:avLst/>
          </a:prstGeom>
          <a:solidFill>
            <a:srgbClr val="FFFAC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"/>
                <a:cs typeface="Courier"/>
              </a:rPr>
              <a:t>c</a:t>
            </a:r>
            <a:r>
              <a:rPr lang="en-US" sz="1600" dirty="0" smtClean="0">
                <a:latin typeface="Courier"/>
                <a:cs typeface="Courier"/>
              </a:rPr>
              <a:t>all </a:t>
            </a:r>
            <a:r>
              <a:rPr lang="en-US" sz="1600" dirty="0" err="1">
                <a:latin typeface="Courier"/>
                <a:cs typeface="Courier"/>
              </a:rPr>
              <a:t>O</a:t>
            </a:r>
            <a:r>
              <a:rPr lang="en-US" sz="1600" dirty="0" err="1" smtClean="0">
                <a:latin typeface="Courier"/>
                <a:cs typeface="Courier"/>
              </a:rPr>
              <a:t>utdoor</a:t>
            </a:r>
            <a:r>
              <a:rPr kumimoji="0" lang="en-US" sz="16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cs typeface="Courier"/>
              </a:rPr>
              <a:t>.report</a:t>
            </a:r>
            <a:r>
              <a:rPr kumimoji="0" lang="en-US" sz="16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"/>
                <a:cs typeface="Courier"/>
              </a:rPr>
              <a:t>()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29723378" y="28386657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urier"/>
                <a:cs typeface="Courier"/>
              </a:rPr>
              <a:t>indoor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29723378" y="28818705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ourier"/>
                <a:cs typeface="Courier"/>
              </a:rPr>
              <a:t>outdoor</a:t>
            </a: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138" name="Rounded Rectangle 137"/>
          <p:cNvSpPr/>
          <p:nvPr/>
        </p:nvSpPr>
        <p:spPr bwMode="auto">
          <a:xfrm>
            <a:off x="-29723378" y="28026617"/>
            <a:ext cx="1872208" cy="360040"/>
          </a:xfrm>
          <a:prstGeom prst="roundRect">
            <a:avLst/>
          </a:prstGeom>
          <a:solidFill>
            <a:srgbClr val="FFFAC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Courier"/>
                <a:cs typeface="Courier"/>
              </a:rPr>
              <a:t>c</a:t>
            </a:r>
            <a:r>
              <a:rPr lang="en-US" sz="1600" dirty="0" smtClean="0">
                <a:latin typeface="Courier"/>
                <a:cs typeface="Courier"/>
              </a:rPr>
              <a:t>heck context</a:t>
            </a:r>
            <a:endParaRPr kumimoji="0" lang="en-US" sz="160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"/>
              <a:cs typeface="Courier"/>
            </a:endParaRPr>
          </a:p>
        </p:txBody>
      </p:sp>
      <p:sp>
        <p:nvSpPr>
          <p:cNvPr id="72" name="Right Arrow 71"/>
          <p:cNvSpPr/>
          <p:nvPr/>
        </p:nvSpPr>
        <p:spPr bwMode="auto">
          <a:xfrm>
            <a:off x="-31955626" y="27954609"/>
            <a:ext cx="2232248" cy="504056"/>
          </a:xfrm>
          <a:prstGeom prst="rightArrow">
            <a:avLst>
              <a:gd name="adj1" fmla="val 50000"/>
              <a:gd name="adj2" fmla="val 45597"/>
            </a:avLst>
          </a:prstGeom>
          <a:gradFill flip="none" rotWithShape="1">
            <a:gsLst>
              <a:gs pos="67000">
                <a:srgbClr val="FEFBCB"/>
              </a:gs>
              <a:gs pos="0">
                <a:srgbClr val="FEFBCB">
                  <a:alpha val="0"/>
                </a:srgbClr>
              </a:gs>
            </a:gsLst>
            <a:lin ang="0" scaled="1"/>
            <a:tileRect/>
          </a:gradFill>
          <a:ln w="25400" cap="flat" cmpd="sng" algn="ctr">
            <a:gradFill flip="none" rotWithShape="1">
              <a:gsLst>
                <a:gs pos="0">
                  <a:srgbClr val="726D02">
                    <a:alpha val="0"/>
                  </a:srgbClr>
                </a:gs>
                <a:gs pos="100000">
                  <a:srgbClr val="726D0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42" name="Elbow Connector 141"/>
          <p:cNvCxnSpPr>
            <a:endCxn id="45" idx="1"/>
          </p:cNvCxnSpPr>
          <p:nvPr/>
        </p:nvCxnSpPr>
        <p:spPr bwMode="auto">
          <a:xfrm>
            <a:off x="-29651370" y="28386657"/>
            <a:ext cx="1008112" cy="324036"/>
          </a:xfrm>
          <a:prstGeom prst="bentConnector3">
            <a:avLst>
              <a:gd name="adj1" fmla="val -39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4" name="Elbow Connector 143"/>
          <p:cNvCxnSpPr>
            <a:endCxn id="51" idx="1"/>
          </p:cNvCxnSpPr>
          <p:nvPr/>
        </p:nvCxnSpPr>
        <p:spPr bwMode="auto">
          <a:xfrm>
            <a:off x="-29651370" y="28386657"/>
            <a:ext cx="1008112" cy="756084"/>
          </a:xfrm>
          <a:prstGeom prst="bentConnector3">
            <a:avLst>
              <a:gd name="adj1" fmla="val -39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6550" y="29898825"/>
            <a:ext cx="5918200" cy="3797300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 bwMode="auto">
          <a:xfrm>
            <a:off x="40644092" y="28254435"/>
            <a:ext cx="7123009" cy="3351389"/>
          </a:xfrm>
          <a:custGeom>
            <a:avLst/>
            <a:gdLst>
              <a:gd name="connsiteX0" fmla="*/ 0 w 2304256"/>
              <a:gd name="connsiteY0" fmla="*/ 5760640 h 5760640"/>
              <a:gd name="connsiteX1" fmla="*/ 0 w 2304256"/>
              <a:gd name="connsiteY1" fmla="*/ 5760640 h 5760640"/>
              <a:gd name="connsiteX2" fmla="*/ 0 w 2304256"/>
              <a:gd name="connsiteY2" fmla="*/ 0 h 5760640"/>
              <a:gd name="connsiteX3" fmla="*/ 2304256 w 2304256"/>
              <a:gd name="connsiteY3" fmla="*/ 0 h 5760640"/>
              <a:gd name="connsiteX4" fmla="*/ 2304256 w 2304256"/>
              <a:gd name="connsiteY4" fmla="*/ 5760640 h 5760640"/>
              <a:gd name="connsiteX5" fmla="*/ 2304256 w 2304256"/>
              <a:gd name="connsiteY5" fmla="*/ 5760640 h 5760640"/>
              <a:gd name="connsiteX6" fmla="*/ 1152128 w 2304256"/>
              <a:gd name="connsiteY6" fmla="*/ 5760640 h 5760640"/>
              <a:gd name="connsiteX7" fmla="*/ 0 w 2304256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54"/>
              <a:gd name="connsiteX1" fmla="*/ 0 w 7260423"/>
              <a:gd name="connsiteY1" fmla="*/ 5760640 h 5760654"/>
              <a:gd name="connsiteX2" fmla="*/ 0 w 7260423"/>
              <a:gd name="connsiteY2" fmla="*/ 0 h 5760654"/>
              <a:gd name="connsiteX3" fmla="*/ 7260423 w 7260423"/>
              <a:gd name="connsiteY3" fmla="*/ 0 h 5760654"/>
              <a:gd name="connsiteX4" fmla="*/ 2304256 w 7260423"/>
              <a:gd name="connsiteY4" fmla="*/ 5760640 h 5760654"/>
              <a:gd name="connsiteX5" fmla="*/ 2304256 w 7260423"/>
              <a:gd name="connsiteY5" fmla="*/ 5760640 h 5760654"/>
              <a:gd name="connsiteX6" fmla="*/ 1152128 w 7260423"/>
              <a:gd name="connsiteY6" fmla="*/ 5760640 h 5760654"/>
              <a:gd name="connsiteX7" fmla="*/ 0 w 72604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390900 w 10905323"/>
              <a:gd name="connsiteY0" fmla="*/ 53669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390900 w 10905323"/>
              <a:gd name="connsiteY7" fmla="*/ 5366940 h 5760654"/>
              <a:gd name="connsiteX0" fmla="*/ 3390900 w 10905323"/>
              <a:gd name="connsiteY0" fmla="*/ 5366940 h 5940871"/>
              <a:gd name="connsiteX1" fmla="*/ 3644900 w 10905323"/>
              <a:gd name="connsiteY1" fmla="*/ 5760640 h 5940871"/>
              <a:gd name="connsiteX2" fmla="*/ 0 w 10905323"/>
              <a:gd name="connsiteY2" fmla="*/ 12700 h 5940871"/>
              <a:gd name="connsiteX3" fmla="*/ 10905323 w 10905323"/>
              <a:gd name="connsiteY3" fmla="*/ 0 h 5940871"/>
              <a:gd name="connsiteX4" fmla="*/ 5949156 w 10905323"/>
              <a:gd name="connsiteY4" fmla="*/ 5760640 h 5940871"/>
              <a:gd name="connsiteX5" fmla="*/ 5949156 w 10905323"/>
              <a:gd name="connsiteY5" fmla="*/ 5760640 h 5940871"/>
              <a:gd name="connsiteX6" fmla="*/ 4797028 w 10905323"/>
              <a:gd name="connsiteY6" fmla="*/ 5760640 h 5940871"/>
              <a:gd name="connsiteX7" fmla="*/ 3390900 w 10905323"/>
              <a:gd name="connsiteY7" fmla="*/ 5366940 h 5940871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847828 w 10956123"/>
              <a:gd name="connsiteY0" fmla="*/ 5760640 h 5760654"/>
              <a:gd name="connsiteX1" fmla="*/ 3695700 w 10956123"/>
              <a:gd name="connsiteY1" fmla="*/ 5760640 h 5760654"/>
              <a:gd name="connsiteX2" fmla="*/ 0 w 10956123"/>
              <a:gd name="connsiteY2" fmla="*/ 25400 h 5760654"/>
              <a:gd name="connsiteX3" fmla="*/ 10956123 w 10956123"/>
              <a:gd name="connsiteY3" fmla="*/ 0 h 5760654"/>
              <a:gd name="connsiteX4" fmla="*/ 5999956 w 10956123"/>
              <a:gd name="connsiteY4" fmla="*/ 5760640 h 5760654"/>
              <a:gd name="connsiteX5" fmla="*/ 5999956 w 10956123"/>
              <a:gd name="connsiteY5" fmla="*/ 5760640 h 5760654"/>
              <a:gd name="connsiteX6" fmla="*/ 4847828 w 10956123"/>
              <a:gd name="connsiteY6" fmla="*/ 5760640 h 5760654"/>
              <a:gd name="connsiteX0" fmla="*/ 4847828 w 10956123"/>
              <a:gd name="connsiteY0" fmla="*/ 5786040 h 5786054"/>
              <a:gd name="connsiteX1" fmla="*/ 3695700 w 10956123"/>
              <a:gd name="connsiteY1" fmla="*/ 5786040 h 5786054"/>
              <a:gd name="connsiteX2" fmla="*/ 0 w 10956123"/>
              <a:gd name="connsiteY2" fmla="*/ 0 h 5786054"/>
              <a:gd name="connsiteX3" fmla="*/ 10956123 w 10956123"/>
              <a:gd name="connsiteY3" fmla="*/ 25400 h 5786054"/>
              <a:gd name="connsiteX4" fmla="*/ 5999956 w 10956123"/>
              <a:gd name="connsiteY4" fmla="*/ 5786040 h 5786054"/>
              <a:gd name="connsiteX5" fmla="*/ 5999956 w 10956123"/>
              <a:gd name="connsiteY5" fmla="*/ 5786040 h 5786054"/>
              <a:gd name="connsiteX6" fmla="*/ 4847828 w 10956123"/>
              <a:gd name="connsiteY6" fmla="*/ 5786040 h 5786054"/>
              <a:gd name="connsiteX0" fmla="*/ 5089128 w 11197423"/>
              <a:gd name="connsiteY0" fmla="*/ 5836840 h 5836854"/>
              <a:gd name="connsiteX1" fmla="*/ 3937000 w 11197423"/>
              <a:gd name="connsiteY1" fmla="*/ 5836840 h 5836854"/>
              <a:gd name="connsiteX2" fmla="*/ 0 w 11197423"/>
              <a:gd name="connsiteY2" fmla="*/ 0 h 5836854"/>
              <a:gd name="connsiteX3" fmla="*/ 11197423 w 11197423"/>
              <a:gd name="connsiteY3" fmla="*/ 76200 h 5836854"/>
              <a:gd name="connsiteX4" fmla="*/ 6241256 w 11197423"/>
              <a:gd name="connsiteY4" fmla="*/ 5836840 h 5836854"/>
              <a:gd name="connsiteX5" fmla="*/ 6241256 w 11197423"/>
              <a:gd name="connsiteY5" fmla="*/ 5836840 h 5836854"/>
              <a:gd name="connsiteX6" fmla="*/ 5089128 w 11197423"/>
              <a:gd name="connsiteY6" fmla="*/ 5836840 h 5836854"/>
              <a:gd name="connsiteX0" fmla="*/ 5165328 w 11273623"/>
              <a:gd name="connsiteY0" fmla="*/ 5862240 h 5862254"/>
              <a:gd name="connsiteX1" fmla="*/ 4013200 w 11273623"/>
              <a:gd name="connsiteY1" fmla="*/ 5862240 h 5862254"/>
              <a:gd name="connsiteX2" fmla="*/ 0 w 11273623"/>
              <a:gd name="connsiteY2" fmla="*/ 0 h 5862254"/>
              <a:gd name="connsiteX3" fmla="*/ 11273623 w 11273623"/>
              <a:gd name="connsiteY3" fmla="*/ 101600 h 5862254"/>
              <a:gd name="connsiteX4" fmla="*/ 6317456 w 11273623"/>
              <a:gd name="connsiteY4" fmla="*/ 5862240 h 5862254"/>
              <a:gd name="connsiteX5" fmla="*/ 6317456 w 11273623"/>
              <a:gd name="connsiteY5" fmla="*/ 5862240 h 5862254"/>
              <a:gd name="connsiteX6" fmla="*/ 5165328 w 11273623"/>
              <a:gd name="connsiteY6" fmla="*/ 5862240 h 5862254"/>
              <a:gd name="connsiteX0" fmla="*/ 5178028 w 11286323"/>
              <a:gd name="connsiteY0" fmla="*/ 5824140 h 5824154"/>
              <a:gd name="connsiteX1" fmla="*/ 4025900 w 11286323"/>
              <a:gd name="connsiteY1" fmla="*/ 5824140 h 5824154"/>
              <a:gd name="connsiteX2" fmla="*/ 0 w 11286323"/>
              <a:gd name="connsiteY2" fmla="*/ 0 h 5824154"/>
              <a:gd name="connsiteX3" fmla="*/ 11286323 w 11286323"/>
              <a:gd name="connsiteY3" fmla="*/ 63500 h 5824154"/>
              <a:gd name="connsiteX4" fmla="*/ 6330156 w 11286323"/>
              <a:gd name="connsiteY4" fmla="*/ 5824140 h 5824154"/>
              <a:gd name="connsiteX5" fmla="*/ 6330156 w 11286323"/>
              <a:gd name="connsiteY5" fmla="*/ 5824140 h 5824154"/>
              <a:gd name="connsiteX6" fmla="*/ 5178028 w 11286323"/>
              <a:gd name="connsiteY6" fmla="*/ 5824140 h 5824154"/>
              <a:gd name="connsiteX0" fmla="*/ 5178028 w 11286323"/>
              <a:gd name="connsiteY0" fmla="*/ 5786040 h 5786054"/>
              <a:gd name="connsiteX1" fmla="*/ 4025900 w 11286323"/>
              <a:gd name="connsiteY1" fmla="*/ 5786040 h 5786054"/>
              <a:gd name="connsiteX2" fmla="*/ 0 w 11286323"/>
              <a:gd name="connsiteY2" fmla="*/ 0 h 5786054"/>
              <a:gd name="connsiteX3" fmla="*/ 11286323 w 11286323"/>
              <a:gd name="connsiteY3" fmla="*/ 25400 h 5786054"/>
              <a:gd name="connsiteX4" fmla="*/ 6330156 w 11286323"/>
              <a:gd name="connsiteY4" fmla="*/ 5786040 h 5786054"/>
              <a:gd name="connsiteX5" fmla="*/ 6330156 w 11286323"/>
              <a:gd name="connsiteY5" fmla="*/ 5786040 h 5786054"/>
              <a:gd name="connsiteX6" fmla="*/ 5178028 w 11286323"/>
              <a:gd name="connsiteY6" fmla="*/ 5786040 h 5786054"/>
              <a:gd name="connsiteX0" fmla="*/ 5190728 w 11299023"/>
              <a:gd name="connsiteY0" fmla="*/ 5760640 h 5760654"/>
              <a:gd name="connsiteX1" fmla="*/ 4038600 w 11299023"/>
              <a:gd name="connsiteY1" fmla="*/ 5760640 h 5760654"/>
              <a:gd name="connsiteX2" fmla="*/ 0 w 11299023"/>
              <a:gd name="connsiteY2" fmla="*/ 12700 h 5760654"/>
              <a:gd name="connsiteX3" fmla="*/ 11299023 w 11299023"/>
              <a:gd name="connsiteY3" fmla="*/ 0 h 5760654"/>
              <a:gd name="connsiteX4" fmla="*/ 6342856 w 11299023"/>
              <a:gd name="connsiteY4" fmla="*/ 5760640 h 5760654"/>
              <a:gd name="connsiteX5" fmla="*/ 6342856 w 11299023"/>
              <a:gd name="connsiteY5" fmla="*/ 5760640 h 5760654"/>
              <a:gd name="connsiteX6" fmla="*/ 5190728 w 11299023"/>
              <a:gd name="connsiteY6" fmla="*/ 5760640 h 5760654"/>
              <a:gd name="connsiteX0" fmla="*/ 5482828 w 11591123"/>
              <a:gd name="connsiteY0" fmla="*/ 5760640 h 5760654"/>
              <a:gd name="connsiteX1" fmla="*/ 4330700 w 11591123"/>
              <a:gd name="connsiteY1" fmla="*/ 5760640 h 5760654"/>
              <a:gd name="connsiteX2" fmla="*/ 0 w 11591123"/>
              <a:gd name="connsiteY2" fmla="*/ 0 h 5760654"/>
              <a:gd name="connsiteX3" fmla="*/ 11591123 w 11591123"/>
              <a:gd name="connsiteY3" fmla="*/ 0 h 5760654"/>
              <a:gd name="connsiteX4" fmla="*/ 6634956 w 11591123"/>
              <a:gd name="connsiteY4" fmla="*/ 5760640 h 5760654"/>
              <a:gd name="connsiteX5" fmla="*/ 6634956 w 11591123"/>
              <a:gd name="connsiteY5" fmla="*/ 5760640 h 5760654"/>
              <a:gd name="connsiteX6" fmla="*/ 5482828 w 11591123"/>
              <a:gd name="connsiteY6" fmla="*/ 5760640 h 5760654"/>
              <a:gd name="connsiteX0" fmla="*/ 5800328 w 11908623"/>
              <a:gd name="connsiteY0" fmla="*/ 5760640 h 5760654"/>
              <a:gd name="connsiteX1" fmla="*/ 4648200 w 11908623"/>
              <a:gd name="connsiteY1" fmla="*/ 5760640 h 5760654"/>
              <a:gd name="connsiteX2" fmla="*/ 0 w 11908623"/>
              <a:gd name="connsiteY2" fmla="*/ 0 h 5760654"/>
              <a:gd name="connsiteX3" fmla="*/ 11908623 w 11908623"/>
              <a:gd name="connsiteY3" fmla="*/ 0 h 5760654"/>
              <a:gd name="connsiteX4" fmla="*/ 6952456 w 11908623"/>
              <a:gd name="connsiteY4" fmla="*/ 5760640 h 5760654"/>
              <a:gd name="connsiteX5" fmla="*/ 6952456 w 11908623"/>
              <a:gd name="connsiteY5" fmla="*/ 5760640 h 5760654"/>
              <a:gd name="connsiteX6" fmla="*/ 5800328 w 11908623"/>
              <a:gd name="connsiteY6" fmla="*/ 5760640 h 5760654"/>
              <a:gd name="connsiteX0" fmla="*/ 6295628 w 12403923"/>
              <a:gd name="connsiteY0" fmla="*/ 5760640 h 5760654"/>
              <a:gd name="connsiteX1" fmla="*/ 5143500 w 12403923"/>
              <a:gd name="connsiteY1" fmla="*/ 5760640 h 5760654"/>
              <a:gd name="connsiteX2" fmla="*/ 0 w 12403923"/>
              <a:gd name="connsiteY2" fmla="*/ 12700 h 5760654"/>
              <a:gd name="connsiteX3" fmla="*/ 12403923 w 12403923"/>
              <a:gd name="connsiteY3" fmla="*/ 0 h 5760654"/>
              <a:gd name="connsiteX4" fmla="*/ 7447756 w 12403923"/>
              <a:gd name="connsiteY4" fmla="*/ 5760640 h 5760654"/>
              <a:gd name="connsiteX5" fmla="*/ 7447756 w 12403923"/>
              <a:gd name="connsiteY5" fmla="*/ 5760640 h 5760654"/>
              <a:gd name="connsiteX6" fmla="*/ 6295628 w 124039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5727700 w 12226123"/>
              <a:gd name="connsiteY1" fmla="*/ 57479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98740"/>
              <a:gd name="connsiteX1" fmla="*/ 5727700 w 12226123"/>
              <a:gd name="connsiteY1" fmla="*/ 5747940 h 5798740"/>
              <a:gd name="connsiteX2" fmla="*/ 0 w 12226123"/>
              <a:gd name="connsiteY2" fmla="*/ 25400 h 5798740"/>
              <a:gd name="connsiteX3" fmla="*/ 12226123 w 12226123"/>
              <a:gd name="connsiteY3" fmla="*/ 0 h 5798740"/>
              <a:gd name="connsiteX4" fmla="*/ 7269956 w 12226123"/>
              <a:gd name="connsiteY4" fmla="*/ 5760640 h 5798740"/>
              <a:gd name="connsiteX5" fmla="*/ 6558756 w 12226123"/>
              <a:gd name="connsiteY5" fmla="*/ 5798740 h 5798740"/>
              <a:gd name="connsiteX6" fmla="*/ 6117828 w 12226123"/>
              <a:gd name="connsiteY6" fmla="*/ 5760640 h 5798740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558756 w 12226123"/>
              <a:gd name="connsiteY5" fmla="*/ 5798740 h 5811453"/>
              <a:gd name="connsiteX6" fmla="*/ 6117828 w 12226123"/>
              <a:gd name="connsiteY6" fmla="*/ 5760640 h 5811453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117828 w 12226123"/>
              <a:gd name="connsiteY5" fmla="*/ 5760640 h 5811453"/>
              <a:gd name="connsiteX0" fmla="*/ 6092428 w 12226123"/>
              <a:gd name="connsiteY0" fmla="*/ 57987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6092428 w 12226123"/>
              <a:gd name="connsiteY0" fmla="*/ 5798740 h 5811453"/>
              <a:gd name="connsiteX1" fmla="*/ 5829300 w 12226123"/>
              <a:gd name="connsiteY1" fmla="*/ 57860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2952050 w 9085745"/>
              <a:gd name="connsiteY0" fmla="*/ 5798740 h 5811453"/>
              <a:gd name="connsiteX1" fmla="*/ 2688922 w 9085745"/>
              <a:gd name="connsiteY1" fmla="*/ 5786040 h 5811453"/>
              <a:gd name="connsiteX2" fmla="*/ 0 w 9085745"/>
              <a:gd name="connsiteY2" fmla="*/ 2419978 h 5811453"/>
              <a:gd name="connsiteX3" fmla="*/ 9085745 w 9085745"/>
              <a:gd name="connsiteY3" fmla="*/ 0 h 5811453"/>
              <a:gd name="connsiteX4" fmla="*/ 3164378 w 9085745"/>
              <a:gd name="connsiteY4" fmla="*/ 5811440 h 5811453"/>
              <a:gd name="connsiteX5" fmla="*/ 2952050 w 9085745"/>
              <a:gd name="connsiteY5" fmla="*/ 5798740 h 5811453"/>
              <a:gd name="connsiteX0" fmla="*/ 2952050 w 6199368"/>
              <a:gd name="connsiteY0" fmla="*/ 3378762 h 3391539"/>
              <a:gd name="connsiteX1" fmla="*/ 2688922 w 6199368"/>
              <a:gd name="connsiteY1" fmla="*/ 3366062 h 3391539"/>
              <a:gd name="connsiteX2" fmla="*/ 0 w 6199368"/>
              <a:gd name="connsiteY2" fmla="*/ 0 h 3391539"/>
              <a:gd name="connsiteX3" fmla="*/ 6199368 w 6199368"/>
              <a:gd name="connsiteY3" fmla="*/ 2124 h 3391539"/>
              <a:gd name="connsiteX4" fmla="*/ 3164378 w 6199368"/>
              <a:gd name="connsiteY4" fmla="*/ 3391462 h 3391539"/>
              <a:gd name="connsiteX5" fmla="*/ 2952050 w 6199368"/>
              <a:gd name="connsiteY5" fmla="*/ 3378762 h 3391539"/>
              <a:gd name="connsiteX0" fmla="*/ 2952050 w 6199368"/>
              <a:gd name="connsiteY0" fmla="*/ 3378762 h 3391487"/>
              <a:gd name="connsiteX1" fmla="*/ 2688922 w 6199368"/>
              <a:gd name="connsiteY1" fmla="*/ 3366062 h 3391487"/>
              <a:gd name="connsiteX2" fmla="*/ 0 w 6199368"/>
              <a:gd name="connsiteY2" fmla="*/ 0 h 3391487"/>
              <a:gd name="connsiteX3" fmla="*/ 6199368 w 6199368"/>
              <a:gd name="connsiteY3" fmla="*/ 2124 h 3391487"/>
              <a:gd name="connsiteX4" fmla="*/ 3164378 w 6199368"/>
              <a:gd name="connsiteY4" fmla="*/ 3391462 h 3391487"/>
              <a:gd name="connsiteX5" fmla="*/ 2952050 w 6199368"/>
              <a:gd name="connsiteY5" fmla="*/ 3378762 h 3391487"/>
              <a:gd name="connsiteX0" fmla="*/ 2952050 w 6199368"/>
              <a:gd name="connsiteY0" fmla="*/ 3378762 h 3391486"/>
              <a:gd name="connsiteX1" fmla="*/ 2688922 w 6199368"/>
              <a:gd name="connsiteY1" fmla="*/ 3366062 h 3391486"/>
              <a:gd name="connsiteX2" fmla="*/ 0 w 6199368"/>
              <a:gd name="connsiteY2" fmla="*/ 0 h 3391486"/>
              <a:gd name="connsiteX3" fmla="*/ 6199368 w 6199368"/>
              <a:gd name="connsiteY3" fmla="*/ 2124 h 3391486"/>
              <a:gd name="connsiteX4" fmla="*/ 3164378 w 6199368"/>
              <a:gd name="connsiteY4" fmla="*/ 3391462 h 3391486"/>
              <a:gd name="connsiteX5" fmla="*/ 2952050 w 6199368"/>
              <a:gd name="connsiteY5" fmla="*/ 3378762 h 3391486"/>
              <a:gd name="connsiteX0" fmla="*/ 3714054 w 6961372"/>
              <a:gd name="connsiteY0" fmla="*/ 3929239 h 3941963"/>
              <a:gd name="connsiteX1" fmla="*/ 3450926 w 6961372"/>
              <a:gd name="connsiteY1" fmla="*/ 3916539 h 3941963"/>
              <a:gd name="connsiteX2" fmla="*/ 0 w 6961372"/>
              <a:gd name="connsiteY2" fmla="*/ 0 h 3941963"/>
              <a:gd name="connsiteX3" fmla="*/ 6961372 w 6961372"/>
              <a:gd name="connsiteY3" fmla="*/ 552601 h 3941963"/>
              <a:gd name="connsiteX4" fmla="*/ 3926382 w 6961372"/>
              <a:gd name="connsiteY4" fmla="*/ 3941939 h 3941963"/>
              <a:gd name="connsiteX5" fmla="*/ 3714054 w 6961372"/>
              <a:gd name="connsiteY5" fmla="*/ 3929239 h 3941963"/>
              <a:gd name="connsiteX0" fmla="*/ 3714054 w 7123009"/>
              <a:gd name="connsiteY0" fmla="*/ 3982163 h 3994881"/>
              <a:gd name="connsiteX1" fmla="*/ 3450926 w 7123009"/>
              <a:gd name="connsiteY1" fmla="*/ 3969463 h 3994881"/>
              <a:gd name="connsiteX2" fmla="*/ 0 w 7123009"/>
              <a:gd name="connsiteY2" fmla="*/ 52924 h 3994881"/>
              <a:gd name="connsiteX3" fmla="*/ 7123009 w 7123009"/>
              <a:gd name="connsiteY3" fmla="*/ 0 h 3994881"/>
              <a:gd name="connsiteX4" fmla="*/ 3926382 w 7123009"/>
              <a:gd name="connsiteY4" fmla="*/ 3994863 h 3994881"/>
              <a:gd name="connsiteX5" fmla="*/ 3714054 w 7123009"/>
              <a:gd name="connsiteY5" fmla="*/ 3982163 h 399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009" h="3994881">
                <a:moveTo>
                  <a:pt x="3714054" y="3982163"/>
                </a:moveTo>
                <a:lnTo>
                  <a:pt x="3450926" y="3969463"/>
                </a:lnTo>
                <a:cubicBezTo>
                  <a:pt x="3086859" y="3780683"/>
                  <a:pt x="3051841" y="1750577"/>
                  <a:pt x="0" y="52924"/>
                </a:cubicBezTo>
                <a:lnTo>
                  <a:pt x="7123009" y="0"/>
                </a:lnTo>
                <a:cubicBezTo>
                  <a:pt x="4077644" y="1751963"/>
                  <a:pt x="4306556" y="4002233"/>
                  <a:pt x="3926382" y="3994863"/>
                </a:cubicBezTo>
                <a:lnTo>
                  <a:pt x="3714054" y="398216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3039039" y="28329165"/>
            <a:ext cx="5364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89E0B"/>
                </a:solidFill>
                <a:latin typeface="+mj-lt"/>
              </a:rPr>
              <a:t>c</a:t>
            </a:r>
            <a:r>
              <a:rPr lang="en-US" sz="4800" dirty="0" smtClean="0">
                <a:solidFill>
                  <a:srgbClr val="089E0B"/>
                </a:solidFill>
                <a:latin typeface="+mj-lt"/>
              </a:rPr>
              <a:t>ontext-awareness</a:t>
            </a:r>
            <a:endParaRPr lang="en-US" sz="4800" dirty="0">
              <a:solidFill>
                <a:srgbClr val="089E0B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22489" y="27653798"/>
            <a:ext cx="68461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5CC264"/>
                </a:solidFill>
                <a:latin typeface="+mj-lt"/>
              </a:rPr>
              <a:t>self-</a:t>
            </a:r>
            <a:r>
              <a:rPr lang="en-US" sz="8000" dirty="0" err="1" smtClean="0">
                <a:solidFill>
                  <a:srgbClr val="5CC264"/>
                </a:solidFill>
                <a:latin typeface="+mj-lt"/>
              </a:rPr>
              <a:t>adaptivity</a:t>
            </a:r>
            <a:endParaRPr lang="en-US" sz="8000" dirty="0">
              <a:solidFill>
                <a:srgbClr val="5CC264"/>
              </a:solidFill>
              <a:latin typeface="+mj-lt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218737" y="28473181"/>
            <a:ext cx="53279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8CC28D"/>
                </a:solidFill>
                <a:latin typeface="+mj-lt"/>
              </a:rPr>
              <a:t>evolution</a:t>
            </a:r>
            <a:endParaRPr lang="en-US" sz="9600" dirty="0">
              <a:solidFill>
                <a:srgbClr val="8CC28D"/>
              </a:solidFill>
              <a:latin typeface="+mj-lt"/>
            </a:endParaRPr>
          </a:p>
        </p:txBody>
      </p:sp>
      <p:pic>
        <p:nvPicPr>
          <p:cNvPr id="35" name="Picture 34" descr="Untitled-qua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70" y="37315828"/>
            <a:ext cx="5143500" cy="2895600"/>
          </a:xfrm>
          <a:prstGeom prst="rect">
            <a:avLst/>
          </a:prstGeom>
        </p:spPr>
      </p:pic>
      <p:pic>
        <p:nvPicPr>
          <p:cNvPr id="42" name="Picture 41" descr="Untitled-H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69050" y="14226240"/>
            <a:ext cx="2808312" cy="193344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-14025634" y="14273089"/>
            <a:ext cx="38779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rgbClr val="5B79F8"/>
                </a:solidFill>
                <a:latin typeface="+mj-lt"/>
              </a:rPr>
              <a:t>d</a:t>
            </a:r>
            <a:r>
              <a:rPr lang="en-US" sz="8000" dirty="0" smtClean="0">
                <a:solidFill>
                  <a:srgbClr val="5B79F8"/>
                </a:solidFill>
                <a:latin typeface="+mj-lt"/>
              </a:rPr>
              <a:t>elivery </a:t>
            </a:r>
            <a:endParaRPr lang="en-US" sz="8000" dirty="0">
              <a:solidFill>
                <a:srgbClr val="5B79F8"/>
              </a:solidFill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-14442760" y="14804440"/>
            <a:ext cx="6105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ACC4F8"/>
                </a:solidFill>
                <a:latin typeface="+mj-lt"/>
              </a:rPr>
              <a:t>healthcare</a:t>
            </a:r>
            <a:endParaRPr lang="en-US" sz="9600" dirty="0">
              <a:solidFill>
                <a:srgbClr val="ACC4F8"/>
              </a:solidFill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-8099132" y="16058192"/>
            <a:ext cx="47306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5B79F8"/>
                </a:solidFill>
                <a:latin typeface="+mj-lt"/>
              </a:rPr>
              <a:t>s</a:t>
            </a:r>
            <a:r>
              <a:rPr lang="en-US" sz="6600" dirty="0" smtClean="0">
                <a:solidFill>
                  <a:srgbClr val="5B79F8"/>
                </a:solidFill>
                <a:latin typeface="+mj-lt"/>
              </a:rPr>
              <a:t>mart-home</a:t>
            </a:r>
            <a:endParaRPr lang="en-US" sz="6600" dirty="0">
              <a:solidFill>
                <a:srgbClr val="5B79F8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-13089530" y="16316608"/>
            <a:ext cx="71613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ACC4F8"/>
                </a:solidFill>
                <a:latin typeface="+mj-lt"/>
              </a:rPr>
              <a:t>s</a:t>
            </a:r>
            <a:r>
              <a:rPr lang="en-US" sz="9600" dirty="0" smtClean="0">
                <a:solidFill>
                  <a:srgbClr val="ACC4F8"/>
                </a:solidFill>
                <a:latin typeface="+mj-lt"/>
              </a:rPr>
              <a:t>mart robots</a:t>
            </a:r>
            <a:endParaRPr lang="en-US" sz="9600" dirty="0">
              <a:solidFill>
                <a:srgbClr val="ACC4F8"/>
              </a:solidFill>
              <a:latin typeface="+mj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353950" y="31353501"/>
            <a:ext cx="6956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616E"/>
                </a:solidFill>
                <a:latin typeface="+mj-lt"/>
              </a:rPr>
              <a:t>l</a:t>
            </a:r>
            <a:r>
              <a:rPr lang="en-US" sz="9600" dirty="0" smtClean="0">
                <a:solidFill>
                  <a:srgbClr val="FF616E"/>
                </a:solidFill>
                <a:latin typeface="+mj-lt"/>
              </a:rPr>
              <a:t>ow memory</a:t>
            </a:r>
            <a:endParaRPr lang="en-US" sz="9600" dirty="0">
              <a:solidFill>
                <a:srgbClr val="FF616E"/>
              </a:solidFill>
              <a:latin typeface="+mj-lt"/>
            </a:endParaRPr>
          </a:p>
        </p:txBody>
      </p:sp>
      <p:pic>
        <p:nvPicPr>
          <p:cNvPr id="43" name="Picture 42" descr="Untitled-rob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98082" y="15715312"/>
            <a:ext cx="2641600" cy="34671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014" y="22554009"/>
            <a:ext cx="5832648" cy="4520303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>
            <a:off x="1816126" y="24698049"/>
            <a:ext cx="5137673" cy="504055"/>
          </a:xfrm>
          <a:prstGeom prst="rightArrow">
            <a:avLst>
              <a:gd name="adj1" fmla="val 46784"/>
              <a:gd name="adj2" fmla="val 45597"/>
            </a:avLst>
          </a:prstGeom>
          <a:gradFill flip="none" rotWithShape="1">
            <a:gsLst>
              <a:gs pos="67000">
                <a:srgbClr val="FEFBCB"/>
              </a:gs>
              <a:gs pos="0">
                <a:srgbClr val="FEFBCB">
                  <a:alpha val="0"/>
                </a:srgbClr>
              </a:gs>
            </a:gsLst>
            <a:lin ang="0" scaled="1"/>
            <a:tileRect/>
          </a:gradFill>
          <a:ln w="25400" cap="flat" cmpd="sng" algn="ctr">
            <a:gradFill flip="none" rotWithShape="1">
              <a:gsLst>
                <a:gs pos="0">
                  <a:srgbClr val="726D02">
                    <a:alpha val="0"/>
                  </a:srgbClr>
                </a:gs>
                <a:gs pos="100000">
                  <a:srgbClr val="726D02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5657655" y="25706160"/>
            <a:ext cx="1296144" cy="432048"/>
          </a:xfrm>
          <a:prstGeom prst="rightArrow">
            <a:avLst>
              <a:gd name="adj1" fmla="val 57873"/>
              <a:gd name="adj2" fmla="val 45597"/>
            </a:avLst>
          </a:prstGeom>
          <a:gradFill flip="none" rotWithShape="1">
            <a:gsLst>
              <a:gs pos="40000">
                <a:srgbClr val="CCCCFF"/>
              </a:gs>
              <a:gs pos="0">
                <a:srgbClr val="CCCCFF">
                  <a:alpha val="0"/>
                </a:srgbClr>
              </a:gs>
            </a:gsLst>
            <a:lin ang="0" scaled="1"/>
            <a:tileRect/>
          </a:gradFill>
          <a:ln w="25400" cap="flat" cmpd="sng" algn="ctr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4" name="Picture 93" descr="cpu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433" y="32011060"/>
            <a:ext cx="10862917" cy="3168352"/>
          </a:xfrm>
          <a:prstGeom prst="rect">
            <a:avLst/>
          </a:prstGeom>
        </p:spPr>
      </p:pic>
      <p:pic>
        <p:nvPicPr>
          <p:cNvPr id="95" name="Picture 94" descr="me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638" y="28962721"/>
            <a:ext cx="10861712" cy="31680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888134" y="27666577"/>
            <a:ext cx="1036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+mj-lt"/>
              </a:rPr>
              <a:t>Applications are less </a:t>
            </a:r>
            <a:r>
              <a:rPr lang="en-US" sz="5400" dirty="0" smtClean="0">
                <a:latin typeface="+mj-lt"/>
              </a:rPr>
              <a:t>complex</a:t>
            </a:r>
            <a:endParaRPr lang="en-US" sz="5400" b="1" dirty="0">
              <a:latin typeface="+mj-lt"/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8174" y="28962721"/>
            <a:ext cx="9577064" cy="598566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46420" y="22554009"/>
            <a:ext cx="5800245" cy="259228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409414" y="22842041"/>
            <a:ext cx="8892990" cy="2304256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3409414" y="21401881"/>
            <a:ext cx="14905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latin typeface="+mj-lt"/>
              </a:rPr>
              <a:t>Example</a:t>
            </a:r>
          </a:p>
        </p:txBody>
      </p:sp>
      <p:sp>
        <p:nvSpPr>
          <p:cNvPr id="116" name="Rectangle 8"/>
          <p:cNvSpPr>
            <a:spLocks noChangeArrowheads="1"/>
          </p:cNvSpPr>
          <p:nvPr/>
        </p:nvSpPr>
        <p:spPr bwMode="auto">
          <a:xfrm>
            <a:off x="519982" y="35443441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Future Work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6361742" y="37027796"/>
            <a:ext cx="11887553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400" dirty="0" smtClean="0">
                <a:latin typeface="+mj-lt"/>
              </a:rPr>
              <a:t>Domain-specific model-checking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 smtClean="0">
                <a:latin typeface="+mj-lt"/>
              </a:rPr>
              <a:t>Source-code generator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 smtClean="0">
                <a:latin typeface="+mj-lt"/>
              </a:rPr>
              <a:t>Context-Oriented programming for other CPS platforms</a:t>
            </a:r>
            <a:endParaRPr lang="en-US" sz="4400" dirty="0">
              <a:latin typeface="+mj-lt"/>
            </a:endParaRPr>
          </a:p>
        </p:txBody>
      </p:sp>
      <p:pic>
        <p:nvPicPr>
          <p:cNvPr id="123" name="Picture 122" descr="Untitled-wl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926" y="8368433"/>
            <a:ext cx="6840760" cy="48740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4876910" y="12544897"/>
            <a:ext cx="6120680" cy="792088"/>
          </a:xfrm>
          <a:prstGeom prst="rect">
            <a:avLst/>
          </a:prstGeom>
          <a:gradFill flip="none" rotWithShape="1">
            <a:gsLst>
              <a:gs pos="24000">
                <a:schemeClr val="bg1"/>
              </a:gs>
              <a:gs pos="100000">
                <a:srgbClr val="FFFFFF">
                  <a:alpha val="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4444862" y="11047245"/>
            <a:ext cx="84549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DABF"/>
                </a:solidFill>
                <a:latin typeface="+mj-lt"/>
              </a:rPr>
              <a:t>fast movement</a:t>
            </a:r>
            <a:endParaRPr lang="en-US" sz="9600" dirty="0">
              <a:solidFill>
                <a:srgbClr val="FFDABF"/>
              </a:solidFill>
              <a:latin typeface="+mj-lt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3477157" y="10024617"/>
            <a:ext cx="8456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8AE79"/>
                </a:solidFill>
                <a:latin typeface="+mj-lt"/>
              </a:rPr>
              <a:t>b</a:t>
            </a:r>
            <a:r>
              <a:rPr lang="en-US" sz="6000" dirty="0" smtClean="0">
                <a:solidFill>
                  <a:srgbClr val="F8AE79"/>
                </a:solidFill>
                <a:latin typeface="+mj-lt"/>
              </a:rPr>
              <a:t>ase-station availability</a:t>
            </a:r>
            <a:endParaRPr lang="en-US" sz="6000" dirty="0">
              <a:solidFill>
                <a:srgbClr val="F8AE79"/>
              </a:solidFill>
              <a:latin typeface="+mj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4660886" y="9232529"/>
            <a:ext cx="48391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E79457"/>
                </a:solidFill>
                <a:latin typeface="+mj-lt"/>
              </a:rPr>
              <a:t>l</a:t>
            </a:r>
            <a:r>
              <a:rPr lang="en-US" sz="4800" dirty="0" smtClean="0">
                <a:solidFill>
                  <a:srgbClr val="E79457"/>
                </a:solidFill>
                <a:latin typeface="+mj-lt"/>
              </a:rPr>
              <a:t>ocation</a:t>
            </a:r>
            <a:r>
              <a:rPr lang="en-US" sz="4800" dirty="0" smtClean="0">
                <a:solidFill>
                  <a:srgbClr val="F8AE79"/>
                </a:solidFill>
                <a:latin typeface="+mj-lt"/>
              </a:rPr>
              <a:t> tracking</a:t>
            </a:r>
            <a:endParaRPr lang="en-US" sz="4800" dirty="0">
              <a:solidFill>
                <a:srgbClr val="F8AE79"/>
              </a:solidFill>
              <a:latin typeface="+mj-lt"/>
            </a:endParaRPr>
          </a:p>
        </p:txBody>
      </p:sp>
      <p:pic>
        <p:nvPicPr>
          <p:cNvPr id="6" name="Picture 5" descr="adap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118" y="9088513"/>
            <a:ext cx="8410256" cy="4300699"/>
          </a:xfrm>
          <a:prstGeom prst="rect">
            <a:avLst/>
          </a:prstGeom>
        </p:spPr>
      </p:pic>
      <p:pic>
        <p:nvPicPr>
          <p:cNvPr id="9" name="Picture 8" descr="app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38" y="8008393"/>
            <a:ext cx="9929038" cy="4680520"/>
          </a:xfrm>
          <a:prstGeom prst="rect">
            <a:avLst/>
          </a:prstGeom>
        </p:spPr>
      </p:pic>
      <p:pic>
        <p:nvPicPr>
          <p:cNvPr id="11" name="Picture 10" descr="eagle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750" y="14921161"/>
            <a:ext cx="10454640" cy="518769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5092934" y="36667577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nesC</a:t>
            </a:r>
            <a:r>
              <a:rPr lang="en-US" sz="4400" dirty="0" smtClean="0"/>
              <a:t> sources</a:t>
            </a:r>
            <a:endParaRPr lang="en-US" sz="4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361191" y="36235529"/>
            <a:ext cx="1540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7427F"/>
                </a:solidFill>
                <a:latin typeface="+mj-lt"/>
              </a:rPr>
              <a:t>translator</a:t>
            </a:r>
            <a:endParaRPr lang="en-US" dirty="0">
              <a:solidFill>
                <a:srgbClr val="07427F"/>
              </a:solidFill>
              <a:latin typeface="+mj-lt"/>
            </a:endParaRPr>
          </a:p>
        </p:txBody>
      </p:sp>
      <p:sp>
        <p:nvSpPr>
          <p:cNvPr id="105" name="Down Arrow 21"/>
          <p:cNvSpPr/>
          <p:nvPr/>
        </p:nvSpPr>
        <p:spPr bwMode="auto">
          <a:xfrm>
            <a:off x="45164942" y="37171633"/>
            <a:ext cx="3816425" cy="936104"/>
          </a:xfrm>
          <a:custGeom>
            <a:avLst/>
            <a:gdLst>
              <a:gd name="connsiteX0" fmla="*/ 0 w 2304256"/>
              <a:gd name="connsiteY0" fmla="*/ 5760640 h 5760640"/>
              <a:gd name="connsiteX1" fmla="*/ 0 w 2304256"/>
              <a:gd name="connsiteY1" fmla="*/ 5760640 h 5760640"/>
              <a:gd name="connsiteX2" fmla="*/ 0 w 2304256"/>
              <a:gd name="connsiteY2" fmla="*/ 0 h 5760640"/>
              <a:gd name="connsiteX3" fmla="*/ 2304256 w 2304256"/>
              <a:gd name="connsiteY3" fmla="*/ 0 h 5760640"/>
              <a:gd name="connsiteX4" fmla="*/ 2304256 w 2304256"/>
              <a:gd name="connsiteY4" fmla="*/ 5760640 h 5760640"/>
              <a:gd name="connsiteX5" fmla="*/ 2304256 w 2304256"/>
              <a:gd name="connsiteY5" fmla="*/ 5760640 h 5760640"/>
              <a:gd name="connsiteX6" fmla="*/ 1152128 w 2304256"/>
              <a:gd name="connsiteY6" fmla="*/ 5760640 h 5760640"/>
              <a:gd name="connsiteX7" fmla="*/ 0 w 2304256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40"/>
              <a:gd name="connsiteX1" fmla="*/ 0 w 7260423"/>
              <a:gd name="connsiteY1" fmla="*/ 5760640 h 5760640"/>
              <a:gd name="connsiteX2" fmla="*/ 0 w 7260423"/>
              <a:gd name="connsiteY2" fmla="*/ 0 h 5760640"/>
              <a:gd name="connsiteX3" fmla="*/ 7260423 w 7260423"/>
              <a:gd name="connsiteY3" fmla="*/ 0 h 5760640"/>
              <a:gd name="connsiteX4" fmla="*/ 2304256 w 7260423"/>
              <a:gd name="connsiteY4" fmla="*/ 5760640 h 5760640"/>
              <a:gd name="connsiteX5" fmla="*/ 2304256 w 7260423"/>
              <a:gd name="connsiteY5" fmla="*/ 5760640 h 5760640"/>
              <a:gd name="connsiteX6" fmla="*/ 1152128 w 7260423"/>
              <a:gd name="connsiteY6" fmla="*/ 5760640 h 5760640"/>
              <a:gd name="connsiteX7" fmla="*/ 0 w 7260423"/>
              <a:gd name="connsiteY7" fmla="*/ 5760640 h 5760640"/>
              <a:gd name="connsiteX0" fmla="*/ 0 w 7260423"/>
              <a:gd name="connsiteY0" fmla="*/ 5760640 h 5760654"/>
              <a:gd name="connsiteX1" fmla="*/ 0 w 7260423"/>
              <a:gd name="connsiteY1" fmla="*/ 5760640 h 5760654"/>
              <a:gd name="connsiteX2" fmla="*/ 0 w 7260423"/>
              <a:gd name="connsiteY2" fmla="*/ 0 h 5760654"/>
              <a:gd name="connsiteX3" fmla="*/ 7260423 w 7260423"/>
              <a:gd name="connsiteY3" fmla="*/ 0 h 5760654"/>
              <a:gd name="connsiteX4" fmla="*/ 2304256 w 7260423"/>
              <a:gd name="connsiteY4" fmla="*/ 5760640 h 5760654"/>
              <a:gd name="connsiteX5" fmla="*/ 2304256 w 7260423"/>
              <a:gd name="connsiteY5" fmla="*/ 5760640 h 5760654"/>
              <a:gd name="connsiteX6" fmla="*/ 1152128 w 7260423"/>
              <a:gd name="connsiteY6" fmla="*/ 5760640 h 5760654"/>
              <a:gd name="connsiteX7" fmla="*/ 0 w 72604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644900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644900 w 10905323"/>
              <a:gd name="connsiteY7" fmla="*/ 5760640 h 5760654"/>
              <a:gd name="connsiteX0" fmla="*/ 3390900 w 10905323"/>
              <a:gd name="connsiteY0" fmla="*/ 53669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7" fmla="*/ 3390900 w 10905323"/>
              <a:gd name="connsiteY7" fmla="*/ 5366940 h 5760654"/>
              <a:gd name="connsiteX0" fmla="*/ 3390900 w 10905323"/>
              <a:gd name="connsiteY0" fmla="*/ 5366940 h 5940871"/>
              <a:gd name="connsiteX1" fmla="*/ 3644900 w 10905323"/>
              <a:gd name="connsiteY1" fmla="*/ 5760640 h 5940871"/>
              <a:gd name="connsiteX2" fmla="*/ 0 w 10905323"/>
              <a:gd name="connsiteY2" fmla="*/ 12700 h 5940871"/>
              <a:gd name="connsiteX3" fmla="*/ 10905323 w 10905323"/>
              <a:gd name="connsiteY3" fmla="*/ 0 h 5940871"/>
              <a:gd name="connsiteX4" fmla="*/ 5949156 w 10905323"/>
              <a:gd name="connsiteY4" fmla="*/ 5760640 h 5940871"/>
              <a:gd name="connsiteX5" fmla="*/ 5949156 w 10905323"/>
              <a:gd name="connsiteY5" fmla="*/ 5760640 h 5940871"/>
              <a:gd name="connsiteX6" fmla="*/ 4797028 w 10905323"/>
              <a:gd name="connsiteY6" fmla="*/ 5760640 h 5940871"/>
              <a:gd name="connsiteX7" fmla="*/ 3390900 w 10905323"/>
              <a:gd name="connsiteY7" fmla="*/ 5366940 h 5940871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797028 w 10905323"/>
              <a:gd name="connsiteY0" fmla="*/ 5760640 h 5760654"/>
              <a:gd name="connsiteX1" fmla="*/ 3644900 w 10905323"/>
              <a:gd name="connsiteY1" fmla="*/ 5760640 h 5760654"/>
              <a:gd name="connsiteX2" fmla="*/ 0 w 10905323"/>
              <a:gd name="connsiteY2" fmla="*/ 12700 h 5760654"/>
              <a:gd name="connsiteX3" fmla="*/ 10905323 w 10905323"/>
              <a:gd name="connsiteY3" fmla="*/ 0 h 5760654"/>
              <a:gd name="connsiteX4" fmla="*/ 5949156 w 10905323"/>
              <a:gd name="connsiteY4" fmla="*/ 5760640 h 5760654"/>
              <a:gd name="connsiteX5" fmla="*/ 5949156 w 10905323"/>
              <a:gd name="connsiteY5" fmla="*/ 5760640 h 5760654"/>
              <a:gd name="connsiteX6" fmla="*/ 4797028 w 10905323"/>
              <a:gd name="connsiteY6" fmla="*/ 5760640 h 5760654"/>
              <a:gd name="connsiteX0" fmla="*/ 4847828 w 10956123"/>
              <a:gd name="connsiteY0" fmla="*/ 5760640 h 5760654"/>
              <a:gd name="connsiteX1" fmla="*/ 3695700 w 10956123"/>
              <a:gd name="connsiteY1" fmla="*/ 5760640 h 5760654"/>
              <a:gd name="connsiteX2" fmla="*/ 0 w 10956123"/>
              <a:gd name="connsiteY2" fmla="*/ 25400 h 5760654"/>
              <a:gd name="connsiteX3" fmla="*/ 10956123 w 10956123"/>
              <a:gd name="connsiteY3" fmla="*/ 0 h 5760654"/>
              <a:gd name="connsiteX4" fmla="*/ 5999956 w 10956123"/>
              <a:gd name="connsiteY4" fmla="*/ 5760640 h 5760654"/>
              <a:gd name="connsiteX5" fmla="*/ 5999956 w 10956123"/>
              <a:gd name="connsiteY5" fmla="*/ 5760640 h 5760654"/>
              <a:gd name="connsiteX6" fmla="*/ 4847828 w 10956123"/>
              <a:gd name="connsiteY6" fmla="*/ 5760640 h 5760654"/>
              <a:gd name="connsiteX0" fmla="*/ 4847828 w 10956123"/>
              <a:gd name="connsiteY0" fmla="*/ 5786040 h 5786054"/>
              <a:gd name="connsiteX1" fmla="*/ 3695700 w 10956123"/>
              <a:gd name="connsiteY1" fmla="*/ 5786040 h 5786054"/>
              <a:gd name="connsiteX2" fmla="*/ 0 w 10956123"/>
              <a:gd name="connsiteY2" fmla="*/ 0 h 5786054"/>
              <a:gd name="connsiteX3" fmla="*/ 10956123 w 10956123"/>
              <a:gd name="connsiteY3" fmla="*/ 25400 h 5786054"/>
              <a:gd name="connsiteX4" fmla="*/ 5999956 w 10956123"/>
              <a:gd name="connsiteY4" fmla="*/ 5786040 h 5786054"/>
              <a:gd name="connsiteX5" fmla="*/ 5999956 w 10956123"/>
              <a:gd name="connsiteY5" fmla="*/ 5786040 h 5786054"/>
              <a:gd name="connsiteX6" fmla="*/ 4847828 w 10956123"/>
              <a:gd name="connsiteY6" fmla="*/ 5786040 h 5786054"/>
              <a:gd name="connsiteX0" fmla="*/ 5089128 w 11197423"/>
              <a:gd name="connsiteY0" fmla="*/ 5836840 h 5836854"/>
              <a:gd name="connsiteX1" fmla="*/ 3937000 w 11197423"/>
              <a:gd name="connsiteY1" fmla="*/ 5836840 h 5836854"/>
              <a:gd name="connsiteX2" fmla="*/ 0 w 11197423"/>
              <a:gd name="connsiteY2" fmla="*/ 0 h 5836854"/>
              <a:gd name="connsiteX3" fmla="*/ 11197423 w 11197423"/>
              <a:gd name="connsiteY3" fmla="*/ 76200 h 5836854"/>
              <a:gd name="connsiteX4" fmla="*/ 6241256 w 11197423"/>
              <a:gd name="connsiteY4" fmla="*/ 5836840 h 5836854"/>
              <a:gd name="connsiteX5" fmla="*/ 6241256 w 11197423"/>
              <a:gd name="connsiteY5" fmla="*/ 5836840 h 5836854"/>
              <a:gd name="connsiteX6" fmla="*/ 5089128 w 11197423"/>
              <a:gd name="connsiteY6" fmla="*/ 5836840 h 5836854"/>
              <a:gd name="connsiteX0" fmla="*/ 5165328 w 11273623"/>
              <a:gd name="connsiteY0" fmla="*/ 5862240 h 5862254"/>
              <a:gd name="connsiteX1" fmla="*/ 4013200 w 11273623"/>
              <a:gd name="connsiteY1" fmla="*/ 5862240 h 5862254"/>
              <a:gd name="connsiteX2" fmla="*/ 0 w 11273623"/>
              <a:gd name="connsiteY2" fmla="*/ 0 h 5862254"/>
              <a:gd name="connsiteX3" fmla="*/ 11273623 w 11273623"/>
              <a:gd name="connsiteY3" fmla="*/ 101600 h 5862254"/>
              <a:gd name="connsiteX4" fmla="*/ 6317456 w 11273623"/>
              <a:gd name="connsiteY4" fmla="*/ 5862240 h 5862254"/>
              <a:gd name="connsiteX5" fmla="*/ 6317456 w 11273623"/>
              <a:gd name="connsiteY5" fmla="*/ 5862240 h 5862254"/>
              <a:gd name="connsiteX6" fmla="*/ 5165328 w 11273623"/>
              <a:gd name="connsiteY6" fmla="*/ 5862240 h 5862254"/>
              <a:gd name="connsiteX0" fmla="*/ 5178028 w 11286323"/>
              <a:gd name="connsiteY0" fmla="*/ 5824140 h 5824154"/>
              <a:gd name="connsiteX1" fmla="*/ 4025900 w 11286323"/>
              <a:gd name="connsiteY1" fmla="*/ 5824140 h 5824154"/>
              <a:gd name="connsiteX2" fmla="*/ 0 w 11286323"/>
              <a:gd name="connsiteY2" fmla="*/ 0 h 5824154"/>
              <a:gd name="connsiteX3" fmla="*/ 11286323 w 11286323"/>
              <a:gd name="connsiteY3" fmla="*/ 63500 h 5824154"/>
              <a:gd name="connsiteX4" fmla="*/ 6330156 w 11286323"/>
              <a:gd name="connsiteY4" fmla="*/ 5824140 h 5824154"/>
              <a:gd name="connsiteX5" fmla="*/ 6330156 w 11286323"/>
              <a:gd name="connsiteY5" fmla="*/ 5824140 h 5824154"/>
              <a:gd name="connsiteX6" fmla="*/ 5178028 w 11286323"/>
              <a:gd name="connsiteY6" fmla="*/ 5824140 h 5824154"/>
              <a:gd name="connsiteX0" fmla="*/ 5178028 w 11286323"/>
              <a:gd name="connsiteY0" fmla="*/ 5786040 h 5786054"/>
              <a:gd name="connsiteX1" fmla="*/ 4025900 w 11286323"/>
              <a:gd name="connsiteY1" fmla="*/ 5786040 h 5786054"/>
              <a:gd name="connsiteX2" fmla="*/ 0 w 11286323"/>
              <a:gd name="connsiteY2" fmla="*/ 0 h 5786054"/>
              <a:gd name="connsiteX3" fmla="*/ 11286323 w 11286323"/>
              <a:gd name="connsiteY3" fmla="*/ 25400 h 5786054"/>
              <a:gd name="connsiteX4" fmla="*/ 6330156 w 11286323"/>
              <a:gd name="connsiteY4" fmla="*/ 5786040 h 5786054"/>
              <a:gd name="connsiteX5" fmla="*/ 6330156 w 11286323"/>
              <a:gd name="connsiteY5" fmla="*/ 5786040 h 5786054"/>
              <a:gd name="connsiteX6" fmla="*/ 5178028 w 11286323"/>
              <a:gd name="connsiteY6" fmla="*/ 5786040 h 5786054"/>
              <a:gd name="connsiteX0" fmla="*/ 5190728 w 11299023"/>
              <a:gd name="connsiteY0" fmla="*/ 5760640 h 5760654"/>
              <a:gd name="connsiteX1" fmla="*/ 4038600 w 11299023"/>
              <a:gd name="connsiteY1" fmla="*/ 5760640 h 5760654"/>
              <a:gd name="connsiteX2" fmla="*/ 0 w 11299023"/>
              <a:gd name="connsiteY2" fmla="*/ 12700 h 5760654"/>
              <a:gd name="connsiteX3" fmla="*/ 11299023 w 11299023"/>
              <a:gd name="connsiteY3" fmla="*/ 0 h 5760654"/>
              <a:gd name="connsiteX4" fmla="*/ 6342856 w 11299023"/>
              <a:gd name="connsiteY4" fmla="*/ 5760640 h 5760654"/>
              <a:gd name="connsiteX5" fmla="*/ 6342856 w 11299023"/>
              <a:gd name="connsiteY5" fmla="*/ 5760640 h 5760654"/>
              <a:gd name="connsiteX6" fmla="*/ 5190728 w 11299023"/>
              <a:gd name="connsiteY6" fmla="*/ 5760640 h 5760654"/>
              <a:gd name="connsiteX0" fmla="*/ 5482828 w 11591123"/>
              <a:gd name="connsiteY0" fmla="*/ 5760640 h 5760654"/>
              <a:gd name="connsiteX1" fmla="*/ 4330700 w 11591123"/>
              <a:gd name="connsiteY1" fmla="*/ 5760640 h 5760654"/>
              <a:gd name="connsiteX2" fmla="*/ 0 w 11591123"/>
              <a:gd name="connsiteY2" fmla="*/ 0 h 5760654"/>
              <a:gd name="connsiteX3" fmla="*/ 11591123 w 11591123"/>
              <a:gd name="connsiteY3" fmla="*/ 0 h 5760654"/>
              <a:gd name="connsiteX4" fmla="*/ 6634956 w 11591123"/>
              <a:gd name="connsiteY4" fmla="*/ 5760640 h 5760654"/>
              <a:gd name="connsiteX5" fmla="*/ 6634956 w 11591123"/>
              <a:gd name="connsiteY5" fmla="*/ 5760640 h 5760654"/>
              <a:gd name="connsiteX6" fmla="*/ 5482828 w 11591123"/>
              <a:gd name="connsiteY6" fmla="*/ 5760640 h 5760654"/>
              <a:gd name="connsiteX0" fmla="*/ 5800328 w 11908623"/>
              <a:gd name="connsiteY0" fmla="*/ 5760640 h 5760654"/>
              <a:gd name="connsiteX1" fmla="*/ 4648200 w 11908623"/>
              <a:gd name="connsiteY1" fmla="*/ 5760640 h 5760654"/>
              <a:gd name="connsiteX2" fmla="*/ 0 w 11908623"/>
              <a:gd name="connsiteY2" fmla="*/ 0 h 5760654"/>
              <a:gd name="connsiteX3" fmla="*/ 11908623 w 11908623"/>
              <a:gd name="connsiteY3" fmla="*/ 0 h 5760654"/>
              <a:gd name="connsiteX4" fmla="*/ 6952456 w 11908623"/>
              <a:gd name="connsiteY4" fmla="*/ 5760640 h 5760654"/>
              <a:gd name="connsiteX5" fmla="*/ 6952456 w 11908623"/>
              <a:gd name="connsiteY5" fmla="*/ 5760640 h 5760654"/>
              <a:gd name="connsiteX6" fmla="*/ 5800328 w 11908623"/>
              <a:gd name="connsiteY6" fmla="*/ 5760640 h 5760654"/>
              <a:gd name="connsiteX0" fmla="*/ 6295628 w 12403923"/>
              <a:gd name="connsiteY0" fmla="*/ 5760640 h 5760654"/>
              <a:gd name="connsiteX1" fmla="*/ 5143500 w 12403923"/>
              <a:gd name="connsiteY1" fmla="*/ 5760640 h 5760654"/>
              <a:gd name="connsiteX2" fmla="*/ 0 w 12403923"/>
              <a:gd name="connsiteY2" fmla="*/ 12700 h 5760654"/>
              <a:gd name="connsiteX3" fmla="*/ 12403923 w 12403923"/>
              <a:gd name="connsiteY3" fmla="*/ 0 h 5760654"/>
              <a:gd name="connsiteX4" fmla="*/ 7447756 w 12403923"/>
              <a:gd name="connsiteY4" fmla="*/ 5760640 h 5760654"/>
              <a:gd name="connsiteX5" fmla="*/ 7447756 w 12403923"/>
              <a:gd name="connsiteY5" fmla="*/ 5760640 h 5760654"/>
              <a:gd name="connsiteX6" fmla="*/ 6295628 w 124039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4965700 w 12226123"/>
              <a:gd name="connsiteY1" fmla="*/ 57606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60654"/>
              <a:gd name="connsiteX1" fmla="*/ 5727700 w 12226123"/>
              <a:gd name="connsiteY1" fmla="*/ 5747940 h 5760654"/>
              <a:gd name="connsiteX2" fmla="*/ 0 w 12226123"/>
              <a:gd name="connsiteY2" fmla="*/ 25400 h 5760654"/>
              <a:gd name="connsiteX3" fmla="*/ 12226123 w 12226123"/>
              <a:gd name="connsiteY3" fmla="*/ 0 h 5760654"/>
              <a:gd name="connsiteX4" fmla="*/ 7269956 w 12226123"/>
              <a:gd name="connsiteY4" fmla="*/ 5760640 h 5760654"/>
              <a:gd name="connsiteX5" fmla="*/ 7269956 w 12226123"/>
              <a:gd name="connsiteY5" fmla="*/ 5760640 h 5760654"/>
              <a:gd name="connsiteX6" fmla="*/ 6117828 w 12226123"/>
              <a:gd name="connsiteY6" fmla="*/ 5760640 h 5760654"/>
              <a:gd name="connsiteX0" fmla="*/ 6117828 w 12226123"/>
              <a:gd name="connsiteY0" fmla="*/ 5760640 h 5798740"/>
              <a:gd name="connsiteX1" fmla="*/ 5727700 w 12226123"/>
              <a:gd name="connsiteY1" fmla="*/ 5747940 h 5798740"/>
              <a:gd name="connsiteX2" fmla="*/ 0 w 12226123"/>
              <a:gd name="connsiteY2" fmla="*/ 25400 h 5798740"/>
              <a:gd name="connsiteX3" fmla="*/ 12226123 w 12226123"/>
              <a:gd name="connsiteY3" fmla="*/ 0 h 5798740"/>
              <a:gd name="connsiteX4" fmla="*/ 7269956 w 12226123"/>
              <a:gd name="connsiteY4" fmla="*/ 5760640 h 5798740"/>
              <a:gd name="connsiteX5" fmla="*/ 6558756 w 12226123"/>
              <a:gd name="connsiteY5" fmla="*/ 5798740 h 5798740"/>
              <a:gd name="connsiteX6" fmla="*/ 6117828 w 12226123"/>
              <a:gd name="connsiteY6" fmla="*/ 5760640 h 5798740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558756 w 12226123"/>
              <a:gd name="connsiteY5" fmla="*/ 5798740 h 5811453"/>
              <a:gd name="connsiteX6" fmla="*/ 6117828 w 12226123"/>
              <a:gd name="connsiteY6" fmla="*/ 5760640 h 5811453"/>
              <a:gd name="connsiteX0" fmla="*/ 6117828 w 12226123"/>
              <a:gd name="connsiteY0" fmla="*/ 57606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117828 w 12226123"/>
              <a:gd name="connsiteY5" fmla="*/ 5760640 h 5811453"/>
              <a:gd name="connsiteX0" fmla="*/ 6092428 w 12226123"/>
              <a:gd name="connsiteY0" fmla="*/ 5798740 h 5811453"/>
              <a:gd name="connsiteX1" fmla="*/ 5727700 w 12226123"/>
              <a:gd name="connsiteY1" fmla="*/ 57479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6092428 w 12226123"/>
              <a:gd name="connsiteY0" fmla="*/ 5798740 h 5811453"/>
              <a:gd name="connsiteX1" fmla="*/ 5829300 w 12226123"/>
              <a:gd name="connsiteY1" fmla="*/ 5786040 h 5811453"/>
              <a:gd name="connsiteX2" fmla="*/ 0 w 12226123"/>
              <a:gd name="connsiteY2" fmla="*/ 25400 h 5811453"/>
              <a:gd name="connsiteX3" fmla="*/ 12226123 w 12226123"/>
              <a:gd name="connsiteY3" fmla="*/ 0 h 5811453"/>
              <a:gd name="connsiteX4" fmla="*/ 6304756 w 12226123"/>
              <a:gd name="connsiteY4" fmla="*/ 5811440 h 5811453"/>
              <a:gd name="connsiteX5" fmla="*/ 6092428 w 12226123"/>
              <a:gd name="connsiteY5" fmla="*/ 5798740 h 5811453"/>
              <a:gd name="connsiteX0" fmla="*/ 2952050 w 9085745"/>
              <a:gd name="connsiteY0" fmla="*/ 5798740 h 5811453"/>
              <a:gd name="connsiteX1" fmla="*/ 2688922 w 9085745"/>
              <a:gd name="connsiteY1" fmla="*/ 5786040 h 5811453"/>
              <a:gd name="connsiteX2" fmla="*/ 0 w 9085745"/>
              <a:gd name="connsiteY2" fmla="*/ 2419978 h 5811453"/>
              <a:gd name="connsiteX3" fmla="*/ 9085745 w 9085745"/>
              <a:gd name="connsiteY3" fmla="*/ 0 h 5811453"/>
              <a:gd name="connsiteX4" fmla="*/ 3164378 w 9085745"/>
              <a:gd name="connsiteY4" fmla="*/ 5811440 h 5811453"/>
              <a:gd name="connsiteX5" fmla="*/ 2952050 w 9085745"/>
              <a:gd name="connsiteY5" fmla="*/ 5798740 h 5811453"/>
              <a:gd name="connsiteX0" fmla="*/ 2952050 w 6199368"/>
              <a:gd name="connsiteY0" fmla="*/ 3378762 h 3391539"/>
              <a:gd name="connsiteX1" fmla="*/ 2688922 w 6199368"/>
              <a:gd name="connsiteY1" fmla="*/ 3366062 h 3391539"/>
              <a:gd name="connsiteX2" fmla="*/ 0 w 6199368"/>
              <a:gd name="connsiteY2" fmla="*/ 0 h 3391539"/>
              <a:gd name="connsiteX3" fmla="*/ 6199368 w 6199368"/>
              <a:gd name="connsiteY3" fmla="*/ 2124 h 3391539"/>
              <a:gd name="connsiteX4" fmla="*/ 3164378 w 6199368"/>
              <a:gd name="connsiteY4" fmla="*/ 3391462 h 3391539"/>
              <a:gd name="connsiteX5" fmla="*/ 2952050 w 6199368"/>
              <a:gd name="connsiteY5" fmla="*/ 3378762 h 3391539"/>
              <a:gd name="connsiteX0" fmla="*/ 2952050 w 6199368"/>
              <a:gd name="connsiteY0" fmla="*/ 3378762 h 3391487"/>
              <a:gd name="connsiteX1" fmla="*/ 2688922 w 6199368"/>
              <a:gd name="connsiteY1" fmla="*/ 3366062 h 3391487"/>
              <a:gd name="connsiteX2" fmla="*/ 0 w 6199368"/>
              <a:gd name="connsiteY2" fmla="*/ 0 h 3391487"/>
              <a:gd name="connsiteX3" fmla="*/ 6199368 w 6199368"/>
              <a:gd name="connsiteY3" fmla="*/ 2124 h 3391487"/>
              <a:gd name="connsiteX4" fmla="*/ 3164378 w 6199368"/>
              <a:gd name="connsiteY4" fmla="*/ 3391462 h 3391487"/>
              <a:gd name="connsiteX5" fmla="*/ 2952050 w 6199368"/>
              <a:gd name="connsiteY5" fmla="*/ 3378762 h 3391487"/>
              <a:gd name="connsiteX0" fmla="*/ 2952050 w 6199368"/>
              <a:gd name="connsiteY0" fmla="*/ 3378762 h 3391486"/>
              <a:gd name="connsiteX1" fmla="*/ 2688922 w 6199368"/>
              <a:gd name="connsiteY1" fmla="*/ 3366062 h 3391486"/>
              <a:gd name="connsiteX2" fmla="*/ 0 w 6199368"/>
              <a:gd name="connsiteY2" fmla="*/ 0 h 3391486"/>
              <a:gd name="connsiteX3" fmla="*/ 6199368 w 6199368"/>
              <a:gd name="connsiteY3" fmla="*/ 2124 h 3391486"/>
              <a:gd name="connsiteX4" fmla="*/ 3164378 w 6199368"/>
              <a:gd name="connsiteY4" fmla="*/ 3391462 h 3391486"/>
              <a:gd name="connsiteX5" fmla="*/ 2952050 w 6199368"/>
              <a:gd name="connsiteY5" fmla="*/ 3378762 h 3391486"/>
              <a:gd name="connsiteX0" fmla="*/ 3714054 w 6961372"/>
              <a:gd name="connsiteY0" fmla="*/ 3929239 h 3941963"/>
              <a:gd name="connsiteX1" fmla="*/ 3450926 w 6961372"/>
              <a:gd name="connsiteY1" fmla="*/ 3916539 h 3941963"/>
              <a:gd name="connsiteX2" fmla="*/ 0 w 6961372"/>
              <a:gd name="connsiteY2" fmla="*/ 0 h 3941963"/>
              <a:gd name="connsiteX3" fmla="*/ 6961372 w 6961372"/>
              <a:gd name="connsiteY3" fmla="*/ 552601 h 3941963"/>
              <a:gd name="connsiteX4" fmla="*/ 3926382 w 6961372"/>
              <a:gd name="connsiteY4" fmla="*/ 3941939 h 3941963"/>
              <a:gd name="connsiteX5" fmla="*/ 3714054 w 6961372"/>
              <a:gd name="connsiteY5" fmla="*/ 3929239 h 3941963"/>
              <a:gd name="connsiteX0" fmla="*/ 3714054 w 7123009"/>
              <a:gd name="connsiteY0" fmla="*/ 3982163 h 3994881"/>
              <a:gd name="connsiteX1" fmla="*/ 3450926 w 7123009"/>
              <a:gd name="connsiteY1" fmla="*/ 3969463 h 3994881"/>
              <a:gd name="connsiteX2" fmla="*/ 0 w 7123009"/>
              <a:gd name="connsiteY2" fmla="*/ 52924 h 3994881"/>
              <a:gd name="connsiteX3" fmla="*/ 7123009 w 7123009"/>
              <a:gd name="connsiteY3" fmla="*/ 0 h 3994881"/>
              <a:gd name="connsiteX4" fmla="*/ 3926382 w 7123009"/>
              <a:gd name="connsiteY4" fmla="*/ 3994863 h 3994881"/>
              <a:gd name="connsiteX5" fmla="*/ 3714054 w 7123009"/>
              <a:gd name="connsiteY5" fmla="*/ 3982163 h 399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3009" h="3994881">
                <a:moveTo>
                  <a:pt x="3714054" y="3982163"/>
                </a:moveTo>
                <a:lnTo>
                  <a:pt x="3450926" y="3969463"/>
                </a:lnTo>
                <a:cubicBezTo>
                  <a:pt x="3086859" y="3780683"/>
                  <a:pt x="3051841" y="1750577"/>
                  <a:pt x="0" y="52924"/>
                </a:cubicBezTo>
                <a:lnTo>
                  <a:pt x="7123009" y="0"/>
                </a:lnTo>
                <a:cubicBezTo>
                  <a:pt x="4077644" y="1751963"/>
                  <a:pt x="4306556" y="4002233"/>
                  <a:pt x="3926382" y="3994863"/>
                </a:cubicBezTo>
                <a:lnTo>
                  <a:pt x="3714054" y="398216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 w="9525" cap="flat" cmpd="sng" algn="ctr">
            <a:gradFill flip="none" rotWithShape="1">
              <a:gsLst>
                <a:gs pos="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</a:gsLst>
              <a:lin ang="162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5092934" y="37747697"/>
            <a:ext cx="410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binary</a:t>
            </a:r>
            <a:endParaRPr lang="en-US" sz="44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6029038" y="37358040"/>
            <a:ext cx="220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7427F"/>
                </a:solidFill>
                <a:latin typeface="+mj-lt"/>
              </a:rPr>
              <a:t>nesC</a:t>
            </a:r>
            <a:r>
              <a:rPr lang="en-US" dirty="0" smtClean="0">
                <a:solidFill>
                  <a:srgbClr val="07427F"/>
                </a:solidFill>
                <a:latin typeface="+mj-lt"/>
              </a:rPr>
              <a:t> </a:t>
            </a:r>
            <a:r>
              <a:rPr lang="en-US" dirty="0" err="1" smtClean="0">
                <a:solidFill>
                  <a:srgbClr val="07427F"/>
                </a:solidFill>
                <a:latin typeface="+mj-lt"/>
              </a:rPr>
              <a:t>toolchain</a:t>
            </a:r>
            <a:endParaRPr lang="en-US" dirty="0">
              <a:solidFill>
                <a:srgbClr val="07427F"/>
              </a:solidFill>
              <a:latin typeface="+mj-lt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672110" y="21401881"/>
            <a:ext cx="10610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 smtClean="0">
                <a:latin typeface="+mj-lt"/>
              </a:rPr>
              <a:t>Mapping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25638" y="27666577"/>
            <a:ext cx="1087320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5400" dirty="0" smtClean="0">
                <a:solidFill>
                  <a:srgbClr val="000000"/>
                </a:solidFill>
                <a:latin typeface="Trebuchet MS"/>
              </a:rPr>
              <a:t>Overhead </a:t>
            </a:r>
            <a:r>
              <a:rPr lang="en-US" sz="5400" dirty="0">
                <a:solidFill>
                  <a:srgbClr val="000000"/>
                </a:solidFill>
                <a:latin typeface="Trebuchet MS"/>
              </a:rPr>
              <a:t>is </a:t>
            </a:r>
            <a:r>
              <a:rPr lang="en-US" sz="5400" b="1" dirty="0" smtClean="0">
                <a:solidFill>
                  <a:srgbClr val="000000"/>
                </a:solidFill>
                <a:latin typeface="Trebuchet MS"/>
              </a:rPr>
              <a:t>negligible</a:t>
            </a:r>
            <a:endParaRPr lang="en-US" sz="5400" b="1" dirty="0">
              <a:solidFill>
                <a:srgbClr val="000000"/>
              </a:solidFill>
              <a:latin typeface="Trebuchet MS"/>
            </a:endParaRP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899" y="37015602"/>
            <a:ext cx="2679365" cy="2120634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048374" y="39088554"/>
            <a:ext cx="618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FFB2A9"/>
                </a:solidFill>
                <a:latin typeface="+mj-lt"/>
              </a:rPr>
              <a:t>aerial drones</a:t>
            </a:r>
            <a:endParaRPr lang="en-US" sz="8000" dirty="0">
              <a:solidFill>
                <a:srgbClr val="FFB2A9"/>
              </a:solidFill>
              <a:latin typeface="+mj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336406" y="38016163"/>
            <a:ext cx="82927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826F"/>
                </a:solidFill>
                <a:latin typeface="+mj-lt"/>
              </a:rPr>
              <a:t>s</a:t>
            </a:r>
            <a:r>
              <a:rPr lang="en-US" sz="6000" dirty="0" smtClean="0">
                <a:solidFill>
                  <a:srgbClr val="FF826F"/>
                </a:solidFill>
                <a:latin typeface="+mj-lt"/>
              </a:rPr>
              <a:t>ource-code generation</a:t>
            </a:r>
            <a:endParaRPr lang="en-US" sz="6000" dirty="0">
              <a:solidFill>
                <a:srgbClr val="FF826F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1990" y="40411993"/>
            <a:ext cx="28946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 defTabSz="830263" eaLnBrk="1" hangingPunct="1"/>
            <a:r>
              <a:rPr lang="en-US" sz="3600" dirty="0" smtClean="0">
                <a:solidFill>
                  <a:srgbClr val="000000"/>
                </a:solidFill>
                <a:latin typeface="Trebuchet MS" charset="0"/>
              </a:rPr>
              <a:t>more </a:t>
            </a:r>
            <a:r>
              <a:rPr lang="en-US" sz="3600" dirty="0">
                <a:solidFill>
                  <a:srgbClr val="000000"/>
                </a:solidFill>
                <a:latin typeface="Trebuchet MS" charset="0"/>
              </a:rPr>
              <a:t>details </a:t>
            </a:r>
            <a:r>
              <a:rPr lang="en-US" sz="3600" dirty="0" smtClean="0">
                <a:solidFill>
                  <a:srgbClr val="000000"/>
                </a:solidFill>
                <a:latin typeface="Trebuchet MS" charset="0"/>
              </a:rPr>
              <a:t>in </a:t>
            </a:r>
            <a:r>
              <a:rPr lang="en-US" sz="3600" dirty="0">
                <a:solidFill>
                  <a:srgbClr val="000000"/>
                </a:solidFill>
                <a:latin typeface="Trebuchet MS" charset="0"/>
              </a:rPr>
              <a:t>Afanasov. M. </a:t>
            </a:r>
            <a:r>
              <a:rPr lang="en-US" sz="3600" dirty="0" err="1" smtClean="0">
                <a:solidFill>
                  <a:srgbClr val="000000"/>
                </a:solidFill>
                <a:latin typeface="Trebuchet MS" charset="0"/>
              </a:rPr>
              <a:t>et.al</a:t>
            </a:r>
            <a:r>
              <a:rPr lang="en-US" sz="3600" dirty="0" smtClean="0">
                <a:solidFill>
                  <a:srgbClr val="000000"/>
                </a:solidFill>
                <a:latin typeface="Trebuchet MS" charset="0"/>
              </a:rPr>
              <a:t>. “</a:t>
            </a:r>
            <a:r>
              <a:rPr lang="en-US" sz="3600" dirty="0">
                <a:solidFill>
                  <a:srgbClr val="000000"/>
                </a:solidFill>
                <a:latin typeface="Trebuchet MS" charset="0"/>
              </a:rPr>
              <a:t>Context-Oriented Programming for Adaptive Wireless Sensor Network Software” DCOSS’</a:t>
            </a:r>
            <a:r>
              <a:rPr lang="en-US" sz="3600" dirty="0" smtClean="0">
                <a:solidFill>
                  <a:srgbClr val="000000"/>
                </a:solidFill>
                <a:latin typeface="Trebuchet MS" charset="0"/>
              </a:rPr>
              <a:t>14</a:t>
            </a:r>
            <a:endParaRPr lang="en-US" sz="3600" dirty="0">
              <a:solidFill>
                <a:srgbClr val="000000"/>
              </a:solidFill>
              <a:latin typeface="Trebuchet MS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3553430" y="26010393"/>
            <a:ext cx="2524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latin typeface="+mj-lt"/>
              </a:rPr>
              <a:t>ConesC</a:t>
            </a:r>
            <a:endParaRPr lang="en-US" sz="3200" b="1" dirty="0" smtClean="0">
              <a:latin typeface="+mj-lt"/>
            </a:endParaRPr>
          </a:p>
          <a:p>
            <a:pPr algn="ctr"/>
            <a:r>
              <a:rPr lang="en-US" sz="3200" b="1" dirty="0">
                <a:latin typeface="+mj-lt"/>
              </a:rPr>
              <a:t>s</a:t>
            </a:r>
            <a:r>
              <a:rPr lang="en-US" sz="3200" b="1" dirty="0" smtClean="0">
                <a:latin typeface="+mj-lt"/>
              </a:rPr>
              <a:t>ource-code</a:t>
            </a:r>
            <a:endParaRPr lang="en-US" sz="3200" b="1" dirty="0">
              <a:latin typeface="+mj-lt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5209614" y="26001101"/>
            <a:ext cx="97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8328FF"/>
                </a:solidFill>
                <a:latin typeface="+mj-lt"/>
              </a:rPr>
              <a:t>c</a:t>
            </a:r>
            <a:r>
              <a:rPr lang="en-US" sz="1800" dirty="0" smtClean="0">
                <a:solidFill>
                  <a:srgbClr val="8328FF"/>
                </a:solidFill>
                <a:latin typeface="+mj-lt"/>
              </a:rPr>
              <a:t>ontext</a:t>
            </a:r>
            <a:endParaRPr lang="en-US" sz="1800" dirty="0">
              <a:solidFill>
                <a:srgbClr val="8328FF"/>
              </a:solidFill>
              <a:latin typeface="+mj-lt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9746118" y="26049302"/>
            <a:ext cx="2524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err="1" smtClean="0">
                <a:latin typeface="+mj-lt"/>
              </a:rPr>
              <a:t>nesC</a:t>
            </a:r>
            <a:endParaRPr lang="en-US" sz="3200" b="1" dirty="0" smtClean="0">
              <a:latin typeface="+mj-lt"/>
            </a:endParaRPr>
          </a:p>
          <a:p>
            <a:pPr algn="ctr"/>
            <a:r>
              <a:rPr lang="en-US" sz="3200" b="1" dirty="0">
                <a:latin typeface="+mj-lt"/>
              </a:rPr>
              <a:t>s</a:t>
            </a:r>
            <a:r>
              <a:rPr lang="en-US" sz="3200" b="1" dirty="0" smtClean="0">
                <a:latin typeface="+mj-lt"/>
              </a:rPr>
              <a:t>ource-code</a:t>
            </a:r>
            <a:endParaRPr lang="en-US" sz="3200" b="1" dirty="0">
              <a:latin typeface="+mj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26874910" y="26298425"/>
            <a:ext cx="1402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binary</a:t>
            </a:r>
            <a:endParaRPr lang="en-US" sz="32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54219</TotalTime>
  <Words>327</Words>
  <Application>Microsoft Macintosh PowerPoint</Application>
  <PresentationFormat>Custom</PresentationFormat>
  <Paragraphs>101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Mikhail Afanasov</cp:lastModifiedBy>
  <cp:revision>414</cp:revision>
  <cp:lastPrinted>2014-04-08T12:00:12Z</cp:lastPrinted>
  <dcterms:created xsi:type="dcterms:W3CDTF">2011-02-15T13:14:33Z</dcterms:created>
  <dcterms:modified xsi:type="dcterms:W3CDTF">2014-04-11T11:56:21Z</dcterms:modified>
</cp:coreProperties>
</file>